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4630400" cy="8229600"/>
  <p:notesSz cx="8229600" cy="14630400"/>
  <p:embeddedFontLst>
    <p:embeddedFont>
      <p:font typeface="Instrument Sans Medium" panose="020B0604020202020204" charset="0"/>
      <p:regular r:id="rId20"/>
    </p:embeddedFont>
    <p:embeddedFont>
      <p:font typeface="Inter" panose="020B0604020202020204" charset="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7" d="100"/>
          <a:sy n="77" d="100"/>
        </p:scale>
        <p:origin x="740"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7357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3.xml"/><Relationship Id="rId5" Type="http://schemas.openxmlformats.org/officeDocument/2006/relationships/image" Target="../media/image12.jp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3.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5.xml"/><Relationship Id="rId6" Type="http://schemas.openxmlformats.org/officeDocument/2006/relationships/image" Target="../media/image3.png"/><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18.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237298"/>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Intelligent Layered Smart Door Lock System using Raspberry Pi</a:t>
            </a:r>
            <a:endParaRPr lang="en-US" sz="4450" dirty="0"/>
          </a:p>
        </p:txBody>
      </p:sp>
      <p:sp>
        <p:nvSpPr>
          <p:cNvPr id="4" name="Text 1"/>
          <p:cNvSpPr/>
          <p:nvPr/>
        </p:nvSpPr>
        <p:spPr>
          <a:xfrm>
            <a:off x="793790" y="3703796"/>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Enhancing security through biometric authentication and real-time GSM alerts.</a:t>
            </a:r>
            <a:endParaRPr lang="en-US" sz="1750" dirty="0"/>
          </a:p>
        </p:txBody>
      </p:sp>
      <p:sp>
        <p:nvSpPr>
          <p:cNvPr id="5" name="Text 2"/>
          <p:cNvSpPr/>
          <p:nvPr/>
        </p:nvSpPr>
        <p:spPr>
          <a:xfrm>
            <a:off x="793790" y="4684752"/>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Project by: </a:t>
            </a:r>
            <a:endParaRPr lang="en-US" sz="1750" dirty="0"/>
          </a:p>
        </p:txBody>
      </p:sp>
      <p:sp>
        <p:nvSpPr>
          <p:cNvPr id="6" name="Text 3"/>
          <p:cNvSpPr/>
          <p:nvPr/>
        </p:nvSpPr>
        <p:spPr>
          <a:xfrm>
            <a:off x="793790" y="5302806"/>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Gopikrishna K - CB.EN.U4ELC22012</a:t>
            </a:r>
            <a:endParaRPr lang="en-US" sz="1750" dirty="0"/>
          </a:p>
        </p:txBody>
      </p:sp>
      <p:sp>
        <p:nvSpPr>
          <p:cNvPr id="7" name="Text 4"/>
          <p:cNvSpPr/>
          <p:nvPr/>
        </p:nvSpPr>
        <p:spPr>
          <a:xfrm>
            <a:off x="793790" y="5745004"/>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Harikrishnan MIraj - CB.EN.U4ELC22014</a:t>
            </a:r>
            <a:endParaRPr lang="en-US" sz="1750" dirty="0"/>
          </a:p>
        </p:txBody>
      </p:sp>
      <p:sp>
        <p:nvSpPr>
          <p:cNvPr id="8" name="Text 5"/>
          <p:cNvSpPr/>
          <p:nvPr/>
        </p:nvSpPr>
        <p:spPr>
          <a:xfrm>
            <a:off x="793790" y="6187202"/>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JAISRIHARI G - CB.EN.U4ELC22015</a:t>
            </a:r>
            <a:endParaRPr lang="en-US" sz="1750" dirty="0"/>
          </a:p>
        </p:txBody>
      </p:sp>
      <p:sp>
        <p:nvSpPr>
          <p:cNvPr id="9" name="Text 6"/>
          <p:cNvSpPr/>
          <p:nvPr/>
        </p:nvSpPr>
        <p:spPr>
          <a:xfrm>
            <a:off x="793790" y="6629400"/>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NANDAN RAJESH - CB.EN.U4ELC22063</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05169"/>
          </a:xfrm>
          <a:prstGeom prst="rect">
            <a:avLst/>
          </a:prstGeom>
        </p:spPr>
      </p:pic>
      <p:sp>
        <p:nvSpPr>
          <p:cNvPr id="3" name="Text 0"/>
          <p:cNvSpPr/>
          <p:nvPr/>
        </p:nvSpPr>
        <p:spPr>
          <a:xfrm>
            <a:off x="645438" y="2812494"/>
            <a:ext cx="7451408" cy="576263"/>
          </a:xfrm>
          <a:prstGeom prst="rect">
            <a:avLst/>
          </a:prstGeom>
          <a:noFill/>
          <a:ln/>
        </p:spPr>
        <p:txBody>
          <a:bodyPr wrap="none" lIns="0" tIns="0" rIns="0" bIns="0" rtlCol="0" anchor="t"/>
          <a:lstStyle/>
          <a:p>
            <a:pPr marL="0" indent="0" algn="l">
              <a:lnSpc>
                <a:spcPts val="4500"/>
              </a:lnSpc>
              <a:buNone/>
            </a:pPr>
            <a:r>
              <a:rPr lang="en-US" sz="3600" dirty="0">
                <a:solidFill>
                  <a:srgbClr val="EFD5FA"/>
                </a:solidFill>
                <a:latin typeface="Instrument Sans Medium" pitchFamily="34" charset="0"/>
                <a:ea typeface="Instrument Sans Medium" pitchFamily="34" charset="-122"/>
                <a:cs typeface="Instrument Sans Medium" pitchFamily="34" charset="-120"/>
              </a:rPr>
              <a:t>GSM Alert System Implementation</a:t>
            </a:r>
            <a:endParaRPr lang="en-US" sz="3600" dirty="0"/>
          </a:p>
        </p:txBody>
      </p:sp>
      <p:sp>
        <p:nvSpPr>
          <p:cNvPr id="4" name="Shape 1"/>
          <p:cNvSpPr/>
          <p:nvPr/>
        </p:nvSpPr>
        <p:spPr>
          <a:xfrm>
            <a:off x="7303770" y="3665339"/>
            <a:ext cx="22860" cy="4056936"/>
          </a:xfrm>
          <a:prstGeom prst="roundRect">
            <a:avLst>
              <a:gd name="adj" fmla="val 121008"/>
            </a:avLst>
          </a:prstGeom>
          <a:solidFill>
            <a:srgbClr val="5C5C61"/>
          </a:solidFill>
          <a:ln/>
        </p:spPr>
        <p:txBody>
          <a:bodyPr/>
          <a:lstStyle/>
          <a:p>
            <a:endParaRPr lang="en-IN"/>
          </a:p>
        </p:txBody>
      </p:sp>
      <p:sp>
        <p:nvSpPr>
          <p:cNvPr id="5" name="Shape 2"/>
          <p:cNvSpPr/>
          <p:nvPr/>
        </p:nvSpPr>
        <p:spPr>
          <a:xfrm>
            <a:off x="6577429" y="4068723"/>
            <a:ext cx="553164" cy="22860"/>
          </a:xfrm>
          <a:prstGeom prst="roundRect">
            <a:avLst>
              <a:gd name="adj" fmla="val 121008"/>
            </a:avLst>
          </a:prstGeom>
          <a:solidFill>
            <a:srgbClr val="5C5C61"/>
          </a:solidFill>
          <a:ln/>
        </p:spPr>
        <p:txBody>
          <a:bodyPr/>
          <a:lstStyle/>
          <a:p>
            <a:endParaRPr lang="en-IN"/>
          </a:p>
        </p:txBody>
      </p:sp>
      <p:sp>
        <p:nvSpPr>
          <p:cNvPr id="6" name="Shape 3"/>
          <p:cNvSpPr/>
          <p:nvPr/>
        </p:nvSpPr>
        <p:spPr>
          <a:xfrm>
            <a:off x="7107734" y="3872746"/>
            <a:ext cx="414933" cy="414933"/>
          </a:xfrm>
          <a:prstGeom prst="roundRect">
            <a:avLst>
              <a:gd name="adj" fmla="val 6667"/>
            </a:avLst>
          </a:prstGeom>
          <a:solidFill>
            <a:srgbClr val="434348"/>
          </a:solidFill>
          <a:ln/>
        </p:spPr>
        <p:txBody>
          <a:bodyPr/>
          <a:lstStyle/>
          <a:p>
            <a:endParaRPr lang="en-IN"/>
          </a:p>
        </p:txBody>
      </p:sp>
      <p:sp>
        <p:nvSpPr>
          <p:cNvPr id="7" name="Text 4"/>
          <p:cNvSpPr/>
          <p:nvPr/>
        </p:nvSpPr>
        <p:spPr>
          <a:xfrm>
            <a:off x="7176849" y="3907274"/>
            <a:ext cx="276582" cy="345758"/>
          </a:xfrm>
          <a:prstGeom prst="rect">
            <a:avLst/>
          </a:prstGeom>
          <a:noFill/>
          <a:ln/>
        </p:spPr>
        <p:txBody>
          <a:bodyPr wrap="none" lIns="0" tIns="0" rIns="0" bIns="0" rtlCol="0" anchor="t"/>
          <a:lstStyle/>
          <a:p>
            <a:pPr marL="0" indent="0" algn="ctr">
              <a:lnSpc>
                <a:spcPts val="2150"/>
              </a:lnSpc>
              <a:buNone/>
            </a:pPr>
            <a:r>
              <a:rPr lang="en-US" sz="2150" dirty="0">
                <a:solidFill>
                  <a:srgbClr val="C7CDD6"/>
                </a:solidFill>
                <a:latin typeface="Instrument Sans Medium" pitchFamily="34" charset="0"/>
                <a:ea typeface="Instrument Sans Medium" pitchFamily="34" charset="-122"/>
                <a:cs typeface="Instrument Sans Medium" pitchFamily="34" charset="-120"/>
              </a:rPr>
              <a:t>1</a:t>
            </a:r>
            <a:endParaRPr lang="en-US" sz="2150" dirty="0"/>
          </a:p>
        </p:txBody>
      </p:sp>
      <p:sp>
        <p:nvSpPr>
          <p:cNvPr id="8" name="Text 5"/>
          <p:cNvSpPr/>
          <p:nvPr/>
        </p:nvSpPr>
        <p:spPr>
          <a:xfrm>
            <a:off x="3780592" y="3849648"/>
            <a:ext cx="2612588" cy="288131"/>
          </a:xfrm>
          <a:prstGeom prst="rect">
            <a:avLst/>
          </a:prstGeom>
          <a:noFill/>
          <a:ln/>
        </p:spPr>
        <p:txBody>
          <a:bodyPr wrap="none" lIns="0" tIns="0" rIns="0" bIns="0" rtlCol="0" anchor="t"/>
          <a:lstStyle/>
          <a:p>
            <a:pPr marL="0" indent="0" algn="r">
              <a:lnSpc>
                <a:spcPts val="2250"/>
              </a:lnSpc>
              <a:buNone/>
            </a:pPr>
            <a:r>
              <a:rPr lang="en-US" sz="1800" dirty="0">
                <a:solidFill>
                  <a:srgbClr val="C7CDD6"/>
                </a:solidFill>
                <a:latin typeface="Instrument Sans Medium" pitchFamily="34" charset="0"/>
                <a:ea typeface="Instrument Sans Medium" pitchFamily="34" charset="-122"/>
                <a:cs typeface="Instrument Sans Medium" pitchFamily="34" charset="-120"/>
              </a:rPr>
              <a:t>GSM Module Integration</a:t>
            </a:r>
            <a:endParaRPr lang="en-US" sz="1800" dirty="0"/>
          </a:p>
        </p:txBody>
      </p:sp>
      <p:sp>
        <p:nvSpPr>
          <p:cNvPr id="9" name="Text 6"/>
          <p:cNvSpPr/>
          <p:nvPr/>
        </p:nvSpPr>
        <p:spPr>
          <a:xfrm>
            <a:off x="645438" y="4248388"/>
            <a:ext cx="5747742" cy="295037"/>
          </a:xfrm>
          <a:prstGeom prst="rect">
            <a:avLst/>
          </a:prstGeom>
          <a:noFill/>
          <a:ln/>
        </p:spPr>
        <p:txBody>
          <a:bodyPr wrap="none" lIns="0" tIns="0" rIns="0" bIns="0" rtlCol="0" anchor="t"/>
          <a:lstStyle/>
          <a:p>
            <a:pPr marL="0" indent="0" algn="r">
              <a:lnSpc>
                <a:spcPts val="2300"/>
              </a:lnSpc>
              <a:buNone/>
            </a:pPr>
            <a:r>
              <a:rPr lang="en-US" sz="1450" dirty="0">
                <a:solidFill>
                  <a:srgbClr val="C7CDD6"/>
                </a:solidFill>
                <a:latin typeface="Inter" pitchFamily="34" charset="0"/>
                <a:ea typeface="Inter" pitchFamily="34" charset="-122"/>
                <a:cs typeface="Inter" pitchFamily="34" charset="-120"/>
              </a:rPr>
              <a:t>Configuration and interfacing.</a:t>
            </a:r>
            <a:endParaRPr lang="en-US" sz="1450" dirty="0"/>
          </a:p>
        </p:txBody>
      </p:sp>
      <p:sp>
        <p:nvSpPr>
          <p:cNvPr id="10" name="Shape 7"/>
          <p:cNvSpPr/>
          <p:nvPr/>
        </p:nvSpPr>
        <p:spPr>
          <a:xfrm>
            <a:off x="7499806" y="4990624"/>
            <a:ext cx="553164" cy="22860"/>
          </a:xfrm>
          <a:prstGeom prst="roundRect">
            <a:avLst>
              <a:gd name="adj" fmla="val 121008"/>
            </a:avLst>
          </a:prstGeom>
          <a:solidFill>
            <a:srgbClr val="5C5C61"/>
          </a:solidFill>
          <a:ln/>
        </p:spPr>
        <p:txBody>
          <a:bodyPr/>
          <a:lstStyle/>
          <a:p>
            <a:endParaRPr lang="en-IN"/>
          </a:p>
        </p:txBody>
      </p:sp>
      <p:sp>
        <p:nvSpPr>
          <p:cNvPr id="11" name="Shape 8"/>
          <p:cNvSpPr/>
          <p:nvPr/>
        </p:nvSpPr>
        <p:spPr>
          <a:xfrm>
            <a:off x="7107734" y="4794647"/>
            <a:ext cx="414933" cy="414933"/>
          </a:xfrm>
          <a:prstGeom prst="roundRect">
            <a:avLst>
              <a:gd name="adj" fmla="val 6667"/>
            </a:avLst>
          </a:prstGeom>
          <a:solidFill>
            <a:srgbClr val="434348"/>
          </a:solidFill>
          <a:ln/>
        </p:spPr>
        <p:txBody>
          <a:bodyPr/>
          <a:lstStyle/>
          <a:p>
            <a:endParaRPr lang="en-IN"/>
          </a:p>
        </p:txBody>
      </p:sp>
      <p:sp>
        <p:nvSpPr>
          <p:cNvPr id="12" name="Text 9"/>
          <p:cNvSpPr/>
          <p:nvPr/>
        </p:nvSpPr>
        <p:spPr>
          <a:xfrm>
            <a:off x="7176849" y="4829175"/>
            <a:ext cx="276582" cy="345758"/>
          </a:xfrm>
          <a:prstGeom prst="rect">
            <a:avLst/>
          </a:prstGeom>
          <a:noFill/>
          <a:ln/>
        </p:spPr>
        <p:txBody>
          <a:bodyPr wrap="none" lIns="0" tIns="0" rIns="0" bIns="0" rtlCol="0" anchor="t"/>
          <a:lstStyle/>
          <a:p>
            <a:pPr marL="0" indent="0" algn="ctr">
              <a:lnSpc>
                <a:spcPts val="2150"/>
              </a:lnSpc>
              <a:buNone/>
            </a:pPr>
            <a:r>
              <a:rPr lang="en-US" sz="2150" dirty="0">
                <a:solidFill>
                  <a:srgbClr val="C7CDD6"/>
                </a:solidFill>
                <a:latin typeface="Instrument Sans Medium" pitchFamily="34" charset="0"/>
                <a:ea typeface="Instrument Sans Medium" pitchFamily="34" charset="-122"/>
                <a:cs typeface="Instrument Sans Medium" pitchFamily="34" charset="-120"/>
              </a:rPr>
              <a:t>2</a:t>
            </a:r>
            <a:endParaRPr lang="en-US" sz="2150" dirty="0"/>
          </a:p>
        </p:txBody>
      </p:sp>
      <p:sp>
        <p:nvSpPr>
          <p:cNvPr id="13" name="Text 10"/>
          <p:cNvSpPr/>
          <p:nvPr/>
        </p:nvSpPr>
        <p:spPr>
          <a:xfrm>
            <a:off x="8237220" y="4771549"/>
            <a:ext cx="2305169" cy="288131"/>
          </a:xfrm>
          <a:prstGeom prst="rect">
            <a:avLst/>
          </a:prstGeom>
          <a:noFill/>
          <a:ln/>
        </p:spPr>
        <p:txBody>
          <a:bodyPr wrap="none" lIns="0" tIns="0" rIns="0" bIns="0" rtlCol="0" anchor="t"/>
          <a:lstStyle/>
          <a:p>
            <a:pPr marL="0" indent="0" algn="l">
              <a:lnSpc>
                <a:spcPts val="2250"/>
              </a:lnSpc>
              <a:buNone/>
            </a:pPr>
            <a:r>
              <a:rPr lang="en-US" sz="1800" dirty="0">
                <a:solidFill>
                  <a:srgbClr val="C7CDD6"/>
                </a:solidFill>
                <a:latin typeface="Instrument Sans Medium" pitchFamily="34" charset="0"/>
                <a:ea typeface="Instrument Sans Medium" pitchFamily="34" charset="-122"/>
                <a:cs typeface="Instrument Sans Medium" pitchFamily="34" charset="-120"/>
              </a:rPr>
              <a:t>Alert Triggers</a:t>
            </a:r>
            <a:endParaRPr lang="en-US" sz="1800" dirty="0"/>
          </a:p>
        </p:txBody>
      </p:sp>
      <p:sp>
        <p:nvSpPr>
          <p:cNvPr id="14" name="Text 11"/>
          <p:cNvSpPr/>
          <p:nvPr/>
        </p:nvSpPr>
        <p:spPr>
          <a:xfrm>
            <a:off x="8237220" y="5170289"/>
            <a:ext cx="5747742" cy="295037"/>
          </a:xfrm>
          <a:prstGeom prst="rect">
            <a:avLst/>
          </a:prstGeom>
          <a:noFill/>
          <a:ln/>
        </p:spPr>
        <p:txBody>
          <a:bodyPr wrap="none" lIns="0" tIns="0" rIns="0" bIns="0" rtlCol="0" anchor="t"/>
          <a:lstStyle/>
          <a:p>
            <a:pPr marL="0" indent="0" algn="l">
              <a:lnSpc>
                <a:spcPts val="2300"/>
              </a:lnSpc>
              <a:buNone/>
            </a:pPr>
            <a:r>
              <a:rPr lang="en-US" sz="1450" dirty="0">
                <a:solidFill>
                  <a:srgbClr val="C7CDD6"/>
                </a:solidFill>
                <a:latin typeface="Inter" pitchFamily="34" charset="0"/>
                <a:ea typeface="Inter" pitchFamily="34" charset="-122"/>
                <a:cs typeface="Inter" pitchFamily="34" charset="-120"/>
              </a:rPr>
              <a:t>Unauthorized face or forced entry.</a:t>
            </a:r>
            <a:endParaRPr lang="en-US" sz="1450" dirty="0"/>
          </a:p>
        </p:txBody>
      </p:sp>
      <p:sp>
        <p:nvSpPr>
          <p:cNvPr id="15" name="Shape 12"/>
          <p:cNvSpPr/>
          <p:nvPr/>
        </p:nvSpPr>
        <p:spPr>
          <a:xfrm>
            <a:off x="6577429" y="5820370"/>
            <a:ext cx="553164" cy="22860"/>
          </a:xfrm>
          <a:prstGeom prst="roundRect">
            <a:avLst>
              <a:gd name="adj" fmla="val 121008"/>
            </a:avLst>
          </a:prstGeom>
          <a:solidFill>
            <a:srgbClr val="5C5C61"/>
          </a:solidFill>
          <a:ln/>
        </p:spPr>
        <p:txBody>
          <a:bodyPr/>
          <a:lstStyle/>
          <a:p>
            <a:endParaRPr lang="en-IN"/>
          </a:p>
        </p:txBody>
      </p:sp>
      <p:sp>
        <p:nvSpPr>
          <p:cNvPr id="16" name="Shape 13"/>
          <p:cNvSpPr/>
          <p:nvPr/>
        </p:nvSpPr>
        <p:spPr>
          <a:xfrm>
            <a:off x="7107734" y="5624393"/>
            <a:ext cx="414933" cy="414933"/>
          </a:xfrm>
          <a:prstGeom prst="roundRect">
            <a:avLst>
              <a:gd name="adj" fmla="val 6667"/>
            </a:avLst>
          </a:prstGeom>
          <a:solidFill>
            <a:srgbClr val="434348"/>
          </a:solidFill>
          <a:ln/>
        </p:spPr>
        <p:txBody>
          <a:bodyPr/>
          <a:lstStyle/>
          <a:p>
            <a:endParaRPr lang="en-IN"/>
          </a:p>
        </p:txBody>
      </p:sp>
      <p:sp>
        <p:nvSpPr>
          <p:cNvPr id="17" name="Text 14"/>
          <p:cNvSpPr/>
          <p:nvPr/>
        </p:nvSpPr>
        <p:spPr>
          <a:xfrm>
            <a:off x="7176849" y="5658922"/>
            <a:ext cx="276582" cy="345758"/>
          </a:xfrm>
          <a:prstGeom prst="rect">
            <a:avLst/>
          </a:prstGeom>
          <a:noFill/>
          <a:ln/>
        </p:spPr>
        <p:txBody>
          <a:bodyPr wrap="none" lIns="0" tIns="0" rIns="0" bIns="0" rtlCol="0" anchor="t"/>
          <a:lstStyle/>
          <a:p>
            <a:pPr marL="0" indent="0" algn="ctr">
              <a:lnSpc>
                <a:spcPts val="2150"/>
              </a:lnSpc>
              <a:buNone/>
            </a:pPr>
            <a:r>
              <a:rPr lang="en-US" sz="2150" dirty="0">
                <a:solidFill>
                  <a:srgbClr val="C7CDD6"/>
                </a:solidFill>
                <a:latin typeface="Instrument Sans Medium" pitchFamily="34" charset="0"/>
                <a:ea typeface="Instrument Sans Medium" pitchFamily="34" charset="-122"/>
                <a:cs typeface="Instrument Sans Medium" pitchFamily="34" charset="-120"/>
              </a:rPr>
              <a:t>3</a:t>
            </a:r>
            <a:endParaRPr lang="en-US" sz="2150" dirty="0"/>
          </a:p>
        </p:txBody>
      </p:sp>
      <p:sp>
        <p:nvSpPr>
          <p:cNvPr id="18" name="Text 15"/>
          <p:cNvSpPr/>
          <p:nvPr/>
        </p:nvSpPr>
        <p:spPr>
          <a:xfrm>
            <a:off x="4088011" y="5601295"/>
            <a:ext cx="2305169" cy="288131"/>
          </a:xfrm>
          <a:prstGeom prst="rect">
            <a:avLst/>
          </a:prstGeom>
          <a:noFill/>
          <a:ln/>
        </p:spPr>
        <p:txBody>
          <a:bodyPr wrap="none" lIns="0" tIns="0" rIns="0" bIns="0" rtlCol="0" anchor="t"/>
          <a:lstStyle/>
          <a:p>
            <a:pPr marL="0" indent="0" algn="r">
              <a:lnSpc>
                <a:spcPts val="2250"/>
              </a:lnSpc>
              <a:buNone/>
            </a:pPr>
            <a:r>
              <a:rPr lang="en-US" sz="1800" dirty="0">
                <a:solidFill>
                  <a:srgbClr val="C7CDD6"/>
                </a:solidFill>
                <a:latin typeface="Instrument Sans Medium" pitchFamily="34" charset="0"/>
                <a:ea typeface="Instrument Sans Medium" pitchFamily="34" charset="-122"/>
                <a:cs typeface="Instrument Sans Medium" pitchFamily="34" charset="-120"/>
              </a:rPr>
              <a:t>SMS Content</a:t>
            </a:r>
            <a:endParaRPr lang="en-US" sz="1800" dirty="0"/>
          </a:p>
        </p:txBody>
      </p:sp>
      <p:sp>
        <p:nvSpPr>
          <p:cNvPr id="19" name="Text 16"/>
          <p:cNvSpPr/>
          <p:nvPr/>
        </p:nvSpPr>
        <p:spPr>
          <a:xfrm>
            <a:off x="645438" y="6000036"/>
            <a:ext cx="5747742" cy="295037"/>
          </a:xfrm>
          <a:prstGeom prst="rect">
            <a:avLst/>
          </a:prstGeom>
          <a:noFill/>
          <a:ln/>
        </p:spPr>
        <p:txBody>
          <a:bodyPr wrap="none" lIns="0" tIns="0" rIns="0" bIns="0" rtlCol="0" anchor="t"/>
          <a:lstStyle/>
          <a:p>
            <a:pPr marL="0" indent="0" algn="r">
              <a:lnSpc>
                <a:spcPts val="2300"/>
              </a:lnSpc>
              <a:buNone/>
            </a:pPr>
            <a:r>
              <a:rPr lang="en-US" sz="1450" dirty="0">
                <a:solidFill>
                  <a:srgbClr val="C7CDD6"/>
                </a:solidFill>
                <a:latin typeface="Inter" pitchFamily="34" charset="0"/>
                <a:ea typeface="Inter" pitchFamily="34" charset="-122"/>
                <a:cs typeface="Inter" pitchFamily="34" charset="-120"/>
              </a:rPr>
              <a:t>Includes timestamp of the incident.</a:t>
            </a:r>
            <a:endParaRPr lang="en-US" sz="1450" dirty="0"/>
          </a:p>
        </p:txBody>
      </p:sp>
      <p:sp>
        <p:nvSpPr>
          <p:cNvPr id="20" name="Shape 17"/>
          <p:cNvSpPr/>
          <p:nvPr/>
        </p:nvSpPr>
        <p:spPr>
          <a:xfrm>
            <a:off x="7499806" y="6650236"/>
            <a:ext cx="553164" cy="22860"/>
          </a:xfrm>
          <a:prstGeom prst="roundRect">
            <a:avLst>
              <a:gd name="adj" fmla="val 121008"/>
            </a:avLst>
          </a:prstGeom>
          <a:solidFill>
            <a:srgbClr val="5C5C61"/>
          </a:solidFill>
          <a:ln/>
        </p:spPr>
        <p:txBody>
          <a:bodyPr/>
          <a:lstStyle/>
          <a:p>
            <a:endParaRPr lang="en-IN"/>
          </a:p>
        </p:txBody>
      </p:sp>
      <p:sp>
        <p:nvSpPr>
          <p:cNvPr id="21" name="Shape 18"/>
          <p:cNvSpPr/>
          <p:nvPr/>
        </p:nvSpPr>
        <p:spPr>
          <a:xfrm>
            <a:off x="7107734" y="6454259"/>
            <a:ext cx="414933" cy="414933"/>
          </a:xfrm>
          <a:prstGeom prst="roundRect">
            <a:avLst>
              <a:gd name="adj" fmla="val 6667"/>
            </a:avLst>
          </a:prstGeom>
          <a:solidFill>
            <a:srgbClr val="434348"/>
          </a:solidFill>
          <a:ln/>
        </p:spPr>
        <p:txBody>
          <a:bodyPr/>
          <a:lstStyle/>
          <a:p>
            <a:endParaRPr lang="en-IN"/>
          </a:p>
        </p:txBody>
      </p:sp>
      <p:sp>
        <p:nvSpPr>
          <p:cNvPr id="22" name="Text 19"/>
          <p:cNvSpPr/>
          <p:nvPr/>
        </p:nvSpPr>
        <p:spPr>
          <a:xfrm>
            <a:off x="7176849" y="6488787"/>
            <a:ext cx="276582" cy="345758"/>
          </a:xfrm>
          <a:prstGeom prst="rect">
            <a:avLst/>
          </a:prstGeom>
          <a:noFill/>
          <a:ln/>
        </p:spPr>
        <p:txBody>
          <a:bodyPr wrap="none" lIns="0" tIns="0" rIns="0" bIns="0" rtlCol="0" anchor="t"/>
          <a:lstStyle/>
          <a:p>
            <a:pPr marL="0" indent="0" algn="ctr">
              <a:lnSpc>
                <a:spcPts val="2150"/>
              </a:lnSpc>
              <a:buNone/>
            </a:pPr>
            <a:r>
              <a:rPr lang="en-US" sz="2150" dirty="0">
                <a:solidFill>
                  <a:srgbClr val="C7CDD6"/>
                </a:solidFill>
                <a:latin typeface="Instrument Sans Medium" pitchFamily="34" charset="0"/>
                <a:ea typeface="Instrument Sans Medium" pitchFamily="34" charset="-122"/>
                <a:cs typeface="Instrument Sans Medium" pitchFamily="34" charset="-120"/>
              </a:rPr>
              <a:t>4</a:t>
            </a:r>
            <a:endParaRPr lang="en-US" sz="2150" dirty="0"/>
          </a:p>
        </p:txBody>
      </p:sp>
      <p:sp>
        <p:nvSpPr>
          <p:cNvPr id="23" name="Text 20"/>
          <p:cNvSpPr/>
          <p:nvPr/>
        </p:nvSpPr>
        <p:spPr>
          <a:xfrm>
            <a:off x="8237220" y="6431161"/>
            <a:ext cx="2305169" cy="288131"/>
          </a:xfrm>
          <a:prstGeom prst="rect">
            <a:avLst/>
          </a:prstGeom>
          <a:noFill/>
          <a:ln/>
        </p:spPr>
        <p:txBody>
          <a:bodyPr wrap="none" lIns="0" tIns="0" rIns="0" bIns="0" rtlCol="0" anchor="t"/>
          <a:lstStyle/>
          <a:p>
            <a:pPr marL="0" indent="0" algn="l">
              <a:lnSpc>
                <a:spcPts val="2250"/>
              </a:lnSpc>
              <a:buNone/>
            </a:pPr>
            <a:r>
              <a:rPr lang="en-US" sz="1800" dirty="0">
                <a:solidFill>
                  <a:srgbClr val="C7CDD6"/>
                </a:solidFill>
                <a:latin typeface="Instrument Sans Medium" pitchFamily="34" charset="0"/>
                <a:ea typeface="Instrument Sans Medium" pitchFamily="34" charset="-122"/>
                <a:cs typeface="Instrument Sans Medium" pitchFamily="34" charset="-120"/>
              </a:rPr>
              <a:t>Security Features</a:t>
            </a:r>
            <a:endParaRPr lang="en-US" sz="1800" dirty="0"/>
          </a:p>
        </p:txBody>
      </p:sp>
      <p:sp>
        <p:nvSpPr>
          <p:cNvPr id="24" name="Text 21"/>
          <p:cNvSpPr/>
          <p:nvPr/>
        </p:nvSpPr>
        <p:spPr>
          <a:xfrm>
            <a:off x="8237220" y="6829901"/>
            <a:ext cx="5747742" cy="295037"/>
          </a:xfrm>
          <a:prstGeom prst="rect">
            <a:avLst/>
          </a:prstGeom>
          <a:noFill/>
          <a:ln/>
        </p:spPr>
        <p:txBody>
          <a:bodyPr wrap="none" lIns="0" tIns="0" rIns="0" bIns="0" rtlCol="0" anchor="t"/>
          <a:lstStyle/>
          <a:p>
            <a:pPr marL="0" indent="0" algn="l">
              <a:lnSpc>
                <a:spcPts val="2300"/>
              </a:lnSpc>
              <a:buNone/>
            </a:pPr>
            <a:r>
              <a:rPr lang="en-US" sz="1450" dirty="0">
                <a:solidFill>
                  <a:srgbClr val="C7CDD6"/>
                </a:solidFill>
                <a:latin typeface="Inter" pitchFamily="34" charset="0"/>
                <a:ea typeface="Inter" pitchFamily="34" charset="-122"/>
                <a:cs typeface="Inter" pitchFamily="34" charset="-120"/>
              </a:rPr>
              <a:t>Protection against spoofing.</a:t>
            </a:r>
            <a:endParaRPr lang="en-US" sz="1450" dirty="0"/>
          </a:p>
        </p:txBody>
      </p:sp>
      <p:pic>
        <p:nvPicPr>
          <p:cNvPr id="26" name="Picture 25">
            <a:extLst>
              <a:ext uri="{FF2B5EF4-FFF2-40B4-BE49-F238E27FC236}">
                <a16:creationId xmlns:a16="http://schemas.microsoft.com/office/drawing/2014/main" id="{82721F4C-43F7-E41A-B212-5E6EB0235BE2}"/>
              </a:ext>
            </a:extLst>
          </p:cNvPr>
          <p:cNvPicPr>
            <a:picLocks noChangeAspect="1"/>
          </p:cNvPicPr>
          <p:nvPr/>
        </p:nvPicPr>
        <p:blipFill>
          <a:blip r:embed="rId4"/>
          <a:stretch>
            <a:fillRect/>
          </a:stretch>
        </p:blipFill>
        <p:spPr>
          <a:xfrm>
            <a:off x="10542389" y="7462526"/>
            <a:ext cx="4029637" cy="695422"/>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2080855"/>
            <a:ext cx="9741813"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Hardware and Software Components</a:t>
            </a:r>
            <a:endParaRPr lang="en-US" sz="4450" dirty="0"/>
          </a:p>
        </p:txBody>
      </p:sp>
      <p:sp>
        <p:nvSpPr>
          <p:cNvPr id="3" name="Text 1"/>
          <p:cNvSpPr/>
          <p:nvPr/>
        </p:nvSpPr>
        <p:spPr>
          <a:xfrm>
            <a:off x="793790" y="3356610"/>
            <a:ext cx="3062407" cy="354330"/>
          </a:xfrm>
          <a:prstGeom prst="rect">
            <a:avLst/>
          </a:prstGeom>
          <a:noFill/>
          <a:ln/>
        </p:spPr>
        <p:txBody>
          <a:bodyPr wrap="none" lIns="0" tIns="0" rIns="0" bIns="0" rtlCol="0" anchor="t"/>
          <a:lstStyle/>
          <a:p>
            <a:pPr marL="0" indent="0" algn="l">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Hardware Components</a:t>
            </a:r>
            <a:endParaRPr lang="en-US" sz="2200" dirty="0"/>
          </a:p>
        </p:txBody>
      </p:sp>
      <p:sp>
        <p:nvSpPr>
          <p:cNvPr id="4" name="Text 2"/>
          <p:cNvSpPr/>
          <p:nvPr/>
        </p:nvSpPr>
        <p:spPr>
          <a:xfrm>
            <a:off x="793790" y="3937754"/>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Raspberry Pi Camera Module Rev 1.3</a:t>
            </a:r>
            <a:endParaRPr lang="en-US" sz="1750" dirty="0"/>
          </a:p>
        </p:txBody>
      </p:sp>
      <p:sp>
        <p:nvSpPr>
          <p:cNvPr id="5" name="Text 3"/>
          <p:cNvSpPr/>
          <p:nvPr/>
        </p:nvSpPr>
        <p:spPr>
          <a:xfrm>
            <a:off x="793790" y="437995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Raspberry Pi 4 Model B</a:t>
            </a:r>
            <a:endParaRPr lang="en-US" sz="1750" dirty="0"/>
          </a:p>
        </p:txBody>
      </p:sp>
      <p:sp>
        <p:nvSpPr>
          <p:cNvPr id="6" name="Text 4"/>
          <p:cNvSpPr/>
          <p:nvPr/>
        </p:nvSpPr>
        <p:spPr>
          <a:xfrm>
            <a:off x="793790" y="482215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SIM800L GSM Module</a:t>
            </a:r>
            <a:endParaRPr lang="en-US" sz="1750" dirty="0"/>
          </a:p>
        </p:txBody>
      </p:sp>
      <p:sp>
        <p:nvSpPr>
          <p:cNvPr id="7" name="Text 5"/>
          <p:cNvSpPr/>
          <p:nvPr/>
        </p:nvSpPr>
        <p:spPr>
          <a:xfrm>
            <a:off x="793790" y="526434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12V DC Solenoid Lock with Single Channel Relay</a:t>
            </a:r>
            <a:endParaRPr lang="en-US" sz="1750" dirty="0"/>
          </a:p>
        </p:txBody>
      </p:sp>
      <p:sp>
        <p:nvSpPr>
          <p:cNvPr id="8" name="Text 6"/>
          <p:cNvSpPr/>
          <p:nvPr/>
        </p:nvSpPr>
        <p:spPr>
          <a:xfrm>
            <a:off x="793790" y="5706547"/>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Keypad Matrix</a:t>
            </a:r>
            <a:endParaRPr lang="en-US" sz="1750" dirty="0"/>
          </a:p>
        </p:txBody>
      </p:sp>
      <p:sp>
        <p:nvSpPr>
          <p:cNvPr id="9" name="Text 7"/>
          <p:cNvSpPr/>
          <p:nvPr/>
        </p:nvSpPr>
        <p:spPr>
          <a:xfrm>
            <a:off x="7599521" y="3356610"/>
            <a:ext cx="2980253" cy="354330"/>
          </a:xfrm>
          <a:prstGeom prst="rect">
            <a:avLst/>
          </a:prstGeom>
          <a:noFill/>
          <a:ln/>
        </p:spPr>
        <p:txBody>
          <a:bodyPr wrap="none" lIns="0" tIns="0" rIns="0" bIns="0" rtlCol="0" anchor="t"/>
          <a:lstStyle/>
          <a:p>
            <a:pPr marL="0" indent="0" algn="l">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Software Components</a:t>
            </a:r>
            <a:endParaRPr lang="en-US" sz="2200" dirty="0"/>
          </a:p>
        </p:txBody>
      </p:sp>
      <p:sp>
        <p:nvSpPr>
          <p:cNvPr id="10" name="Text 8"/>
          <p:cNvSpPr/>
          <p:nvPr/>
        </p:nvSpPr>
        <p:spPr>
          <a:xfrm>
            <a:off x="7599521" y="3937754"/>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Raspbian OS</a:t>
            </a:r>
            <a:endParaRPr lang="en-US" sz="1750" dirty="0"/>
          </a:p>
        </p:txBody>
      </p:sp>
      <p:sp>
        <p:nvSpPr>
          <p:cNvPr id="11" name="Text 9"/>
          <p:cNvSpPr/>
          <p:nvPr/>
        </p:nvSpPr>
        <p:spPr>
          <a:xfrm>
            <a:off x="7599521" y="437995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Python with CV2,RPi.GPIO,face_recognition,picamera2 libraries</a:t>
            </a:r>
            <a:endParaRPr lang="en-US" sz="1750" dirty="0"/>
          </a:p>
        </p:txBody>
      </p:sp>
      <p:sp>
        <p:nvSpPr>
          <p:cNvPr id="12" name="Text 10"/>
          <p:cNvSpPr/>
          <p:nvPr/>
        </p:nvSpPr>
        <p:spPr>
          <a:xfrm>
            <a:off x="7599521" y="482215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Serial SMS Library</a:t>
            </a:r>
            <a:endParaRPr lang="en-US" sz="1750" dirty="0"/>
          </a:p>
        </p:txBody>
      </p:sp>
      <p:sp>
        <p:nvSpPr>
          <p:cNvPr id="13" name="Text 11"/>
          <p:cNvSpPr/>
          <p:nvPr/>
        </p:nvSpPr>
        <p:spPr>
          <a:xfrm>
            <a:off x="7599521" y="526434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Pickle Encoding</a:t>
            </a:r>
            <a:endParaRPr lang="en-US" sz="1750" dirty="0"/>
          </a:p>
        </p:txBody>
      </p:sp>
      <p:pic>
        <p:nvPicPr>
          <p:cNvPr id="15" name="Picture 14">
            <a:extLst>
              <a:ext uri="{FF2B5EF4-FFF2-40B4-BE49-F238E27FC236}">
                <a16:creationId xmlns:a16="http://schemas.microsoft.com/office/drawing/2014/main" id="{922EB2BD-F37B-F3B6-6790-0A50F3B669FF}"/>
              </a:ext>
            </a:extLst>
          </p:cNvPr>
          <p:cNvPicPr>
            <a:picLocks noChangeAspect="1"/>
          </p:cNvPicPr>
          <p:nvPr/>
        </p:nvPicPr>
        <p:blipFill>
          <a:blip r:embed="rId3"/>
          <a:stretch>
            <a:fillRect/>
          </a:stretch>
        </p:blipFill>
        <p:spPr>
          <a:xfrm>
            <a:off x="10600763" y="7456220"/>
            <a:ext cx="4029637" cy="695422"/>
          </a:xfrm>
          <a:prstGeom prst="rect">
            <a:avLst/>
          </a:prstGeom>
        </p:spPr>
      </p:pic>
      <p:sp>
        <p:nvSpPr>
          <p:cNvPr id="14" name="Text 6">
            <a:extLst>
              <a:ext uri="{FF2B5EF4-FFF2-40B4-BE49-F238E27FC236}">
                <a16:creationId xmlns:a16="http://schemas.microsoft.com/office/drawing/2014/main" id="{92700D6E-659F-EE54-66FA-75CAB66118BD}"/>
              </a:ext>
            </a:extLst>
          </p:cNvPr>
          <p:cNvSpPr/>
          <p:nvPr/>
        </p:nvSpPr>
        <p:spPr>
          <a:xfrm>
            <a:off x="793790" y="6148746"/>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rPr>
              <a:t>Ultrasonic HC-SR04</a:t>
            </a:r>
            <a:endParaRPr lang="en-US" sz="1750" dirty="0"/>
          </a:p>
        </p:txBody>
      </p:sp>
      <p:sp>
        <p:nvSpPr>
          <p:cNvPr id="16" name="Text 6">
            <a:extLst>
              <a:ext uri="{FF2B5EF4-FFF2-40B4-BE49-F238E27FC236}">
                <a16:creationId xmlns:a16="http://schemas.microsoft.com/office/drawing/2014/main" id="{E0CB5D8E-C9CC-E31B-B364-2B5466B89674}"/>
              </a:ext>
            </a:extLst>
          </p:cNvPr>
          <p:cNvSpPr/>
          <p:nvPr/>
        </p:nvSpPr>
        <p:spPr>
          <a:xfrm>
            <a:off x="793790" y="659094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Buzzer and Leds</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731520" y="574715"/>
            <a:ext cx="5225534" cy="653177"/>
          </a:xfrm>
          <a:prstGeom prst="rect">
            <a:avLst/>
          </a:prstGeom>
          <a:noFill/>
          <a:ln/>
        </p:spPr>
        <p:txBody>
          <a:bodyPr wrap="none" lIns="0" tIns="0" rIns="0" bIns="0" rtlCol="0" anchor="t"/>
          <a:lstStyle/>
          <a:p>
            <a:pPr marL="0" indent="0" algn="l">
              <a:lnSpc>
                <a:spcPts val="5100"/>
              </a:lnSpc>
              <a:buNone/>
            </a:pPr>
            <a:r>
              <a:rPr lang="en-US" sz="4100" dirty="0">
                <a:solidFill>
                  <a:srgbClr val="EFD5FA"/>
                </a:solidFill>
                <a:latin typeface="Instrument Sans Medium" pitchFamily="34" charset="0"/>
                <a:ea typeface="Instrument Sans Medium" pitchFamily="34" charset="-122"/>
                <a:cs typeface="Instrument Sans Medium" pitchFamily="34" charset="-120"/>
              </a:rPr>
              <a:t>Comparison</a:t>
            </a:r>
            <a:endParaRPr lang="en-US" sz="4100" dirty="0"/>
          </a:p>
        </p:txBody>
      </p:sp>
      <p:sp>
        <p:nvSpPr>
          <p:cNvPr id="3" name="Text 1"/>
          <p:cNvSpPr/>
          <p:nvPr/>
        </p:nvSpPr>
        <p:spPr>
          <a:xfrm>
            <a:off x="731520" y="1750338"/>
            <a:ext cx="2612708" cy="326469"/>
          </a:xfrm>
          <a:prstGeom prst="rect">
            <a:avLst/>
          </a:prstGeom>
          <a:noFill/>
          <a:ln/>
        </p:spPr>
        <p:txBody>
          <a:bodyPr wrap="none" lIns="0" tIns="0" rIns="0" bIns="0" rtlCol="0" anchor="t"/>
          <a:lstStyle/>
          <a:p>
            <a:pPr marL="0" indent="0" algn="l">
              <a:lnSpc>
                <a:spcPts val="2550"/>
              </a:lnSpc>
              <a:buNone/>
            </a:pPr>
            <a:r>
              <a:rPr lang="en-US" sz="2050" dirty="0">
                <a:solidFill>
                  <a:srgbClr val="EFD5FA"/>
                </a:solidFill>
                <a:latin typeface="Instrument Sans Medium" pitchFamily="34" charset="0"/>
                <a:ea typeface="Instrument Sans Medium" pitchFamily="34" charset="-122"/>
                <a:cs typeface="Instrument Sans Medium" pitchFamily="34" charset="-120"/>
              </a:rPr>
              <a:t>Market available:</a:t>
            </a:r>
            <a:endParaRPr lang="en-US" sz="2050" dirty="0"/>
          </a:p>
        </p:txBody>
      </p:sp>
      <p:pic>
        <p:nvPicPr>
          <p:cNvPr id="4" name="Image 0" descr="preencoded.png"/>
          <p:cNvPicPr>
            <a:picLocks noChangeAspect="1"/>
          </p:cNvPicPr>
          <p:nvPr/>
        </p:nvPicPr>
        <p:blipFill>
          <a:blip r:embed="rId3"/>
          <a:stretch>
            <a:fillRect/>
          </a:stretch>
        </p:blipFill>
        <p:spPr>
          <a:xfrm>
            <a:off x="731520" y="2311956"/>
            <a:ext cx="3321129" cy="3321129"/>
          </a:xfrm>
          <a:prstGeom prst="rect">
            <a:avLst/>
          </a:prstGeom>
        </p:spPr>
      </p:pic>
      <p:sp>
        <p:nvSpPr>
          <p:cNvPr id="5" name="Text 2"/>
          <p:cNvSpPr/>
          <p:nvPr/>
        </p:nvSpPr>
        <p:spPr>
          <a:xfrm>
            <a:off x="731520" y="5868233"/>
            <a:ext cx="6328767" cy="334447"/>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C7CDD6"/>
                </a:solidFill>
                <a:latin typeface="Inter" pitchFamily="34" charset="0"/>
                <a:ea typeface="Inter" pitchFamily="34" charset="-122"/>
                <a:cs typeface="Inter" pitchFamily="34" charset="-120"/>
              </a:rPr>
              <a:t>Cost - 12.9k</a:t>
            </a:r>
            <a:endParaRPr lang="en-US" sz="1600" dirty="0"/>
          </a:p>
        </p:txBody>
      </p:sp>
      <p:sp>
        <p:nvSpPr>
          <p:cNvPr id="6" name="Text 3"/>
          <p:cNvSpPr/>
          <p:nvPr/>
        </p:nvSpPr>
        <p:spPr>
          <a:xfrm>
            <a:off x="731520" y="6275784"/>
            <a:ext cx="6328767" cy="668893"/>
          </a:xfrm>
          <a:prstGeom prst="rect">
            <a:avLst/>
          </a:prstGeom>
          <a:noFill/>
          <a:ln/>
        </p:spPr>
        <p:txBody>
          <a:bodyPr wrap="square" lIns="0" tIns="0" rIns="0" bIns="0" rtlCol="0" anchor="t"/>
          <a:lstStyle/>
          <a:p>
            <a:pPr marL="342900" indent="-342900" algn="l">
              <a:lnSpc>
                <a:spcPts val="2600"/>
              </a:lnSpc>
              <a:buSzPct val="100000"/>
              <a:buChar char="•"/>
            </a:pPr>
            <a:r>
              <a:rPr lang="en-US" sz="1600" dirty="0">
                <a:solidFill>
                  <a:srgbClr val="C7CDD6"/>
                </a:solidFill>
                <a:latin typeface="Inter" pitchFamily="34" charset="0"/>
                <a:ea typeface="Inter" pitchFamily="34" charset="-122"/>
                <a:cs typeface="Inter" pitchFamily="34" charset="-120"/>
              </a:rPr>
              <a:t>Features - Face recognition, scanner, RFID, OTP, Pin, Mobile App, Mechanical Key.</a:t>
            </a:r>
            <a:endParaRPr lang="en-US" sz="1600" dirty="0"/>
          </a:p>
        </p:txBody>
      </p:sp>
      <p:sp>
        <p:nvSpPr>
          <p:cNvPr id="7" name="Text 4"/>
          <p:cNvSpPr/>
          <p:nvPr/>
        </p:nvSpPr>
        <p:spPr>
          <a:xfrm>
            <a:off x="731520" y="7132796"/>
            <a:ext cx="6328767" cy="334447"/>
          </a:xfrm>
          <a:prstGeom prst="rect">
            <a:avLst/>
          </a:prstGeom>
          <a:noFill/>
          <a:ln/>
        </p:spPr>
        <p:txBody>
          <a:bodyPr wrap="none" lIns="0" tIns="0" rIns="0" bIns="0" rtlCol="0" anchor="t"/>
          <a:lstStyle/>
          <a:p>
            <a:pPr marL="0" indent="0" algn="l">
              <a:lnSpc>
                <a:spcPts val="2600"/>
              </a:lnSpc>
              <a:buNone/>
            </a:pPr>
            <a:endParaRPr lang="en-US" sz="1600" dirty="0"/>
          </a:p>
        </p:txBody>
      </p:sp>
      <p:sp>
        <p:nvSpPr>
          <p:cNvPr id="8" name="Text 5"/>
          <p:cNvSpPr/>
          <p:nvPr/>
        </p:nvSpPr>
        <p:spPr>
          <a:xfrm>
            <a:off x="7577733" y="1750338"/>
            <a:ext cx="2612708" cy="326469"/>
          </a:xfrm>
          <a:prstGeom prst="rect">
            <a:avLst/>
          </a:prstGeom>
          <a:noFill/>
          <a:ln/>
        </p:spPr>
        <p:txBody>
          <a:bodyPr wrap="none" lIns="0" tIns="0" rIns="0" bIns="0" rtlCol="0" anchor="t"/>
          <a:lstStyle/>
          <a:p>
            <a:pPr marL="0" indent="0" algn="l">
              <a:lnSpc>
                <a:spcPts val="2550"/>
              </a:lnSpc>
              <a:buNone/>
            </a:pPr>
            <a:r>
              <a:rPr lang="en-US" sz="2050" dirty="0">
                <a:solidFill>
                  <a:srgbClr val="EFD5FA"/>
                </a:solidFill>
                <a:latin typeface="Instrument Sans Medium" pitchFamily="34" charset="0"/>
                <a:ea typeface="Instrument Sans Medium" pitchFamily="34" charset="-122"/>
                <a:cs typeface="Instrument Sans Medium" pitchFamily="34" charset="-120"/>
              </a:rPr>
              <a:t>Our Project:</a:t>
            </a:r>
            <a:endParaRPr lang="en-US" sz="2050" dirty="0"/>
          </a:p>
        </p:txBody>
      </p:sp>
      <p:sp>
        <p:nvSpPr>
          <p:cNvPr id="9" name="Text 6"/>
          <p:cNvSpPr/>
          <p:nvPr/>
        </p:nvSpPr>
        <p:spPr>
          <a:xfrm>
            <a:off x="7470125" y="6035456"/>
            <a:ext cx="6328767" cy="334447"/>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C7CDD6"/>
                </a:solidFill>
                <a:latin typeface="Inter" pitchFamily="34" charset="0"/>
                <a:ea typeface="Inter" pitchFamily="34" charset="-122"/>
                <a:cs typeface="Inter" pitchFamily="34" charset="-120"/>
              </a:rPr>
              <a:t>Cost - 8.6k</a:t>
            </a:r>
            <a:endParaRPr lang="en-US" sz="1600" dirty="0"/>
          </a:p>
        </p:txBody>
      </p:sp>
      <p:sp>
        <p:nvSpPr>
          <p:cNvPr id="10" name="Text 7"/>
          <p:cNvSpPr/>
          <p:nvPr/>
        </p:nvSpPr>
        <p:spPr>
          <a:xfrm>
            <a:off x="7470125" y="6443007"/>
            <a:ext cx="6328767" cy="334447"/>
          </a:xfrm>
          <a:prstGeom prst="rect">
            <a:avLst/>
          </a:prstGeom>
          <a:noFill/>
          <a:ln/>
        </p:spPr>
        <p:txBody>
          <a:bodyPr wrap="none" lIns="0" tIns="0" rIns="0" bIns="0" rtlCol="0" anchor="t"/>
          <a:lstStyle/>
          <a:p>
            <a:pPr marL="342900" indent="-342900" algn="l">
              <a:lnSpc>
                <a:spcPts val="2600"/>
              </a:lnSpc>
              <a:buSzPct val="100000"/>
              <a:buChar char="•"/>
            </a:pPr>
            <a:r>
              <a:rPr lang="en-US" sz="1600" dirty="0">
                <a:solidFill>
                  <a:srgbClr val="C7CDD6"/>
                </a:solidFill>
                <a:latin typeface="Inter" pitchFamily="34" charset="0"/>
                <a:ea typeface="Inter" pitchFamily="34" charset="-122"/>
                <a:cs typeface="Inter" pitchFamily="34" charset="-120"/>
              </a:rPr>
              <a:t>Features - Face Recognition, OTP.</a:t>
            </a:r>
            <a:endParaRPr lang="en-US" sz="1600" dirty="0"/>
          </a:p>
        </p:txBody>
      </p:sp>
      <p:pic>
        <p:nvPicPr>
          <p:cNvPr id="12" name="Picture 11">
            <a:extLst>
              <a:ext uri="{FF2B5EF4-FFF2-40B4-BE49-F238E27FC236}">
                <a16:creationId xmlns:a16="http://schemas.microsoft.com/office/drawing/2014/main" id="{4DBAFFAA-5593-26FD-2333-E39CE622E72A}"/>
              </a:ext>
            </a:extLst>
          </p:cNvPr>
          <p:cNvPicPr>
            <a:picLocks noChangeAspect="1"/>
          </p:cNvPicPr>
          <p:nvPr/>
        </p:nvPicPr>
        <p:blipFill>
          <a:blip r:embed="rId4"/>
          <a:stretch>
            <a:fillRect/>
          </a:stretch>
        </p:blipFill>
        <p:spPr>
          <a:xfrm>
            <a:off x="10553452" y="7467243"/>
            <a:ext cx="4029637" cy="695422"/>
          </a:xfrm>
          <a:prstGeom prst="rect">
            <a:avLst/>
          </a:prstGeom>
        </p:spPr>
      </p:pic>
      <p:pic>
        <p:nvPicPr>
          <p:cNvPr id="14" name="Picture 13">
            <a:extLst>
              <a:ext uri="{FF2B5EF4-FFF2-40B4-BE49-F238E27FC236}">
                <a16:creationId xmlns:a16="http://schemas.microsoft.com/office/drawing/2014/main" id="{C93459CB-CFA7-796D-6DF9-D2BD202BDD68}"/>
              </a:ext>
            </a:extLst>
          </p:cNvPr>
          <p:cNvPicPr>
            <a:picLocks noChangeAspect="1"/>
          </p:cNvPicPr>
          <p:nvPr/>
        </p:nvPicPr>
        <p:blipFill>
          <a:blip r:embed="rId5"/>
          <a:stretch>
            <a:fillRect/>
          </a:stretch>
        </p:blipFill>
        <p:spPr>
          <a:xfrm>
            <a:off x="7315201" y="2263928"/>
            <a:ext cx="2773818" cy="369842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1628656"/>
            <a:ext cx="7148513"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Results and Demonstration</a:t>
            </a:r>
            <a:endParaRPr lang="en-US" sz="4450" dirty="0"/>
          </a:p>
        </p:txBody>
      </p:sp>
      <p:pic>
        <p:nvPicPr>
          <p:cNvPr id="3" name="Image 0" descr="preencoded.png"/>
          <p:cNvPicPr>
            <a:picLocks noChangeAspect="1"/>
          </p:cNvPicPr>
          <p:nvPr/>
        </p:nvPicPr>
        <p:blipFill>
          <a:blip r:embed="rId3"/>
          <a:stretch>
            <a:fillRect/>
          </a:stretch>
        </p:blipFill>
        <p:spPr>
          <a:xfrm>
            <a:off x="793790" y="2932748"/>
            <a:ext cx="3868579" cy="1164550"/>
          </a:xfrm>
          <a:prstGeom prst="rect">
            <a:avLst/>
          </a:prstGeom>
        </p:spPr>
      </p:pic>
      <p:sp>
        <p:nvSpPr>
          <p:cNvPr id="4" name="Text 1"/>
          <p:cNvSpPr/>
          <p:nvPr/>
        </p:nvSpPr>
        <p:spPr>
          <a:xfrm>
            <a:off x="793790" y="4352449"/>
            <a:ext cx="3979545" cy="362903"/>
          </a:xfrm>
          <a:prstGeom prst="rect">
            <a:avLst/>
          </a:prstGeom>
          <a:noFill/>
          <a:ln/>
        </p:spPr>
        <p:txBody>
          <a:bodyPr wrap="none" lIns="0" tIns="0" rIns="0" bIns="0" rtlCol="0" anchor="t"/>
          <a:lstStyle/>
          <a:p>
            <a:pPr marL="0" indent="0" algn="ctr">
              <a:lnSpc>
                <a:spcPts val="2850"/>
              </a:lnSpc>
              <a:buNone/>
            </a:pPr>
            <a:r>
              <a:rPr lang="en-US" sz="1750" dirty="0">
                <a:solidFill>
                  <a:srgbClr val="C7CDD6"/>
                </a:solidFill>
                <a:latin typeface="Inter" pitchFamily="34" charset="0"/>
                <a:ea typeface="Inter" pitchFamily="34" charset="-122"/>
                <a:cs typeface="Inter" pitchFamily="34" charset="-120"/>
              </a:rPr>
              <a:t>   Case 1 : Known Person Enters</a:t>
            </a:r>
            <a:endParaRPr lang="en-US" sz="1750" dirty="0"/>
          </a:p>
        </p:txBody>
      </p:sp>
      <p:pic>
        <p:nvPicPr>
          <p:cNvPr id="5" name="Image 1" descr="preencoded.png"/>
          <p:cNvPicPr>
            <a:picLocks noChangeAspect="1"/>
          </p:cNvPicPr>
          <p:nvPr/>
        </p:nvPicPr>
        <p:blipFill>
          <a:blip r:embed="rId4"/>
          <a:stretch>
            <a:fillRect/>
          </a:stretch>
        </p:blipFill>
        <p:spPr>
          <a:xfrm>
            <a:off x="5498663" y="2892743"/>
            <a:ext cx="3649385" cy="2721888"/>
          </a:xfrm>
          <a:prstGeom prst="rect">
            <a:avLst/>
          </a:prstGeom>
        </p:spPr>
      </p:pic>
      <p:sp>
        <p:nvSpPr>
          <p:cNvPr id="6" name="Text 2"/>
          <p:cNvSpPr/>
          <p:nvPr/>
        </p:nvSpPr>
        <p:spPr>
          <a:xfrm>
            <a:off x="5334357" y="6033849"/>
            <a:ext cx="3978116" cy="362903"/>
          </a:xfrm>
          <a:prstGeom prst="rect">
            <a:avLst/>
          </a:prstGeom>
          <a:noFill/>
          <a:ln/>
        </p:spPr>
        <p:txBody>
          <a:bodyPr wrap="none" lIns="0" tIns="0" rIns="0" bIns="0" rtlCol="0" anchor="t"/>
          <a:lstStyle/>
          <a:p>
            <a:pPr marL="0" indent="0" algn="ctr">
              <a:lnSpc>
                <a:spcPts val="2850"/>
              </a:lnSpc>
              <a:buNone/>
            </a:pPr>
            <a:r>
              <a:rPr lang="en-US" sz="1750" dirty="0">
                <a:solidFill>
                  <a:srgbClr val="C7CDD6"/>
                </a:solidFill>
                <a:latin typeface="Inter" pitchFamily="34" charset="0"/>
                <a:ea typeface="Inter" pitchFamily="34" charset="-122"/>
                <a:cs typeface="Inter" pitchFamily="34" charset="-120"/>
              </a:rPr>
              <a:t>   Case 2 : Enter in With OTP</a:t>
            </a:r>
            <a:endParaRPr lang="en-US" sz="1750" dirty="0"/>
          </a:p>
        </p:txBody>
      </p:sp>
      <p:pic>
        <p:nvPicPr>
          <p:cNvPr id="7" name="Image 2" descr="preencoded.png"/>
          <p:cNvPicPr>
            <a:picLocks noChangeAspect="1"/>
          </p:cNvPicPr>
          <p:nvPr/>
        </p:nvPicPr>
        <p:blipFill>
          <a:blip r:embed="rId5"/>
          <a:stretch>
            <a:fillRect/>
          </a:stretch>
        </p:blipFill>
        <p:spPr>
          <a:xfrm>
            <a:off x="9873496" y="2932748"/>
            <a:ext cx="3978116" cy="2123361"/>
          </a:xfrm>
          <a:prstGeom prst="rect">
            <a:avLst/>
          </a:prstGeom>
        </p:spPr>
      </p:pic>
      <p:sp>
        <p:nvSpPr>
          <p:cNvPr id="8" name="Text 3"/>
          <p:cNvSpPr/>
          <p:nvPr/>
        </p:nvSpPr>
        <p:spPr>
          <a:xfrm>
            <a:off x="9873496" y="5311259"/>
            <a:ext cx="3978116"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     Case 3 : OTP Wrong(Intruder)</a:t>
            </a:r>
            <a:endParaRPr lang="en-US" sz="1750" dirty="0"/>
          </a:p>
        </p:txBody>
      </p:sp>
      <p:pic>
        <p:nvPicPr>
          <p:cNvPr id="10" name="Picture 9">
            <a:extLst>
              <a:ext uri="{FF2B5EF4-FFF2-40B4-BE49-F238E27FC236}">
                <a16:creationId xmlns:a16="http://schemas.microsoft.com/office/drawing/2014/main" id="{E81EE980-4A01-3C88-71B9-5DC32BDFCF8D}"/>
              </a:ext>
            </a:extLst>
          </p:cNvPr>
          <p:cNvPicPr>
            <a:picLocks noChangeAspect="1"/>
          </p:cNvPicPr>
          <p:nvPr/>
        </p:nvPicPr>
        <p:blipFill>
          <a:blip r:embed="rId6"/>
          <a:stretch>
            <a:fillRect/>
          </a:stretch>
        </p:blipFill>
        <p:spPr>
          <a:xfrm>
            <a:off x="10600763" y="7475139"/>
            <a:ext cx="4029637" cy="69542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1271826"/>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OTPs</a:t>
            </a:r>
            <a:endParaRPr lang="en-US" sz="4450" dirty="0"/>
          </a:p>
        </p:txBody>
      </p:sp>
      <p:sp>
        <p:nvSpPr>
          <p:cNvPr id="3" name="Text 1"/>
          <p:cNvSpPr/>
          <p:nvPr/>
        </p:nvSpPr>
        <p:spPr>
          <a:xfrm>
            <a:off x="793790" y="2524839"/>
            <a:ext cx="4387453"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4" name="Text 2"/>
          <p:cNvSpPr/>
          <p:nvPr/>
        </p:nvSpPr>
        <p:spPr>
          <a:xfrm>
            <a:off x="793790" y="3091815"/>
            <a:ext cx="4387453"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5" name="Image 0" descr="preencoded.png"/>
          <p:cNvPicPr>
            <a:picLocks noChangeAspect="1"/>
          </p:cNvPicPr>
          <p:nvPr/>
        </p:nvPicPr>
        <p:blipFill>
          <a:blip r:embed="rId3"/>
          <a:stretch>
            <a:fillRect/>
          </a:stretch>
        </p:blipFill>
        <p:spPr>
          <a:xfrm>
            <a:off x="793790" y="3709868"/>
            <a:ext cx="4387453" cy="1022152"/>
          </a:xfrm>
          <a:prstGeom prst="rect">
            <a:avLst/>
          </a:prstGeom>
        </p:spPr>
      </p:pic>
      <p:sp>
        <p:nvSpPr>
          <p:cNvPr id="6" name="Text 3"/>
          <p:cNvSpPr/>
          <p:nvPr/>
        </p:nvSpPr>
        <p:spPr>
          <a:xfrm>
            <a:off x="793790" y="4987171"/>
            <a:ext cx="4387453"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                             Case 1</a:t>
            </a:r>
            <a:endParaRPr lang="en-US" sz="1750" dirty="0"/>
          </a:p>
        </p:txBody>
      </p:sp>
      <p:sp>
        <p:nvSpPr>
          <p:cNvPr id="7" name="Text 4"/>
          <p:cNvSpPr/>
          <p:nvPr/>
        </p:nvSpPr>
        <p:spPr>
          <a:xfrm>
            <a:off x="5742265" y="2524839"/>
            <a:ext cx="3345894"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8" name="Image 1" descr="preencoded.png"/>
          <p:cNvPicPr>
            <a:picLocks noChangeAspect="1"/>
          </p:cNvPicPr>
          <p:nvPr/>
        </p:nvPicPr>
        <p:blipFill>
          <a:blip r:embed="rId4"/>
          <a:stretch>
            <a:fillRect/>
          </a:stretch>
        </p:blipFill>
        <p:spPr>
          <a:xfrm>
            <a:off x="5742265" y="3142893"/>
            <a:ext cx="3345894" cy="1189553"/>
          </a:xfrm>
          <a:prstGeom prst="rect">
            <a:avLst/>
          </a:prstGeom>
        </p:spPr>
      </p:pic>
      <p:sp>
        <p:nvSpPr>
          <p:cNvPr id="9" name="Text 5"/>
          <p:cNvSpPr/>
          <p:nvPr/>
        </p:nvSpPr>
        <p:spPr>
          <a:xfrm>
            <a:off x="5742265" y="4587597"/>
            <a:ext cx="3345894"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               </a:t>
            </a:r>
            <a:endParaRPr lang="en-US" sz="1750" dirty="0"/>
          </a:p>
        </p:txBody>
      </p:sp>
      <p:sp>
        <p:nvSpPr>
          <p:cNvPr id="10" name="Text 6"/>
          <p:cNvSpPr/>
          <p:nvPr/>
        </p:nvSpPr>
        <p:spPr>
          <a:xfrm>
            <a:off x="5742265" y="5154573"/>
            <a:ext cx="3345894"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                Case 2</a:t>
            </a:r>
            <a:endParaRPr lang="en-US" sz="1750" dirty="0"/>
          </a:p>
        </p:txBody>
      </p:sp>
      <p:sp>
        <p:nvSpPr>
          <p:cNvPr id="11" name="Text 7"/>
          <p:cNvSpPr/>
          <p:nvPr/>
        </p:nvSpPr>
        <p:spPr>
          <a:xfrm>
            <a:off x="9649182" y="2524839"/>
            <a:ext cx="4202549"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12" name="Image 2" descr="preencoded.png"/>
          <p:cNvPicPr>
            <a:picLocks noChangeAspect="1"/>
          </p:cNvPicPr>
          <p:nvPr/>
        </p:nvPicPr>
        <p:blipFill>
          <a:blip r:embed="rId5"/>
          <a:stretch>
            <a:fillRect/>
          </a:stretch>
        </p:blipFill>
        <p:spPr>
          <a:xfrm>
            <a:off x="9649182" y="3142893"/>
            <a:ext cx="4202549" cy="1645920"/>
          </a:xfrm>
          <a:prstGeom prst="rect">
            <a:avLst/>
          </a:prstGeom>
        </p:spPr>
      </p:pic>
      <p:sp>
        <p:nvSpPr>
          <p:cNvPr id="13" name="Text 8"/>
          <p:cNvSpPr/>
          <p:nvPr/>
        </p:nvSpPr>
        <p:spPr>
          <a:xfrm>
            <a:off x="9649182" y="5043964"/>
            <a:ext cx="4202549" cy="362903"/>
          </a:xfrm>
          <a:prstGeom prst="rect">
            <a:avLst/>
          </a:prstGeom>
          <a:noFill/>
          <a:ln/>
        </p:spPr>
        <p:txBody>
          <a:bodyPr wrap="non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                        Case 3</a:t>
            </a:r>
            <a:endParaRPr lang="en-US" sz="1750" dirty="0"/>
          </a:p>
        </p:txBody>
      </p:sp>
      <p:sp>
        <p:nvSpPr>
          <p:cNvPr id="14" name="Text 9"/>
          <p:cNvSpPr/>
          <p:nvPr/>
        </p:nvSpPr>
        <p:spPr>
          <a:xfrm>
            <a:off x="793790" y="5976699"/>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15" name="Text 10"/>
          <p:cNvSpPr/>
          <p:nvPr/>
        </p:nvSpPr>
        <p:spPr>
          <a:xfrm>
            <a:off x="793790" y="6594753"/>
            <a:ext cx="13042821"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17" name="Picture 16">
            <a:extLst>
              <a:ext uri="{FF2B5EF4-FFF2-40B4-BE49-F238E27FC236}">
                <a16:creationId xmlns:a16="http://schemas.microsoft.com/office/drawing/2014/main" id="{77AC679A-2EF0-9ADB-BAC2-375CF7A2A1FB}"/>
              </a:ext>
            </a:extLst>
          </p:cNvPr>
          <p:cNvPicPr>
            <a:picLocks noChangeAspect="1"/>
          </p:cNvPicPr>
          <p:nvPr/>
        </p:nvPicPr>
        <p:blipFill>
          <a:blip r:embed="rId6"/>
          <a:stretch>
            <a:fillRect/>
          </a:stretch>
        </p:blipFill>
        <p:spPr>
          <a:xfrm>
            <a:off x="10600763" y="7475139"/>
            <a:ext cx="4029637" cy="69542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793790" y="2546985"/>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Challenges Faced:</a:t>
            </a:r>
            <a:endParaRPr lang="en-US" sz="4450" dirty="0"/>
          </a:p>
        </p:txBody>
      </p:sp>
      <p:sp>
        <p:nvSpPr>
          <p:cNvPr id="3" name="Text 1"/>
          <p:cNvSpPr/>
          <p:nvPr/>
        </p:nvSpPr>
        <p:spPr>
          <a:xfrm>
            <a:off x="793790" y="3709392"/>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Hardware Issues - Modules like GSM, Relay and Pi-camera were faulty in progress of the project so such components had to be replaced </a:t>
            </a:r>
            <a:endParaRPr lang="en-US" sz="1750" dirty="0"/>
          </a:p>
        </p:txBody>
      </p:sp>
      <p:sp>
        <p:nvSpPr>
          <p:cNvPr id="4" name="Text 2"/>
          <p:cNvSpPr/>
          <p:nvPr/>
        </p:nvSpPr>
        <p:spPr>
          <a:xfrm>
            <a:off x="793790" y="4514493"/>
            <a:ext cx="13042821"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In Initial stages of the project, necessary libraries need for face recognition couldn't be downloaded properly  </a:t>
            </a:r>
            <a:endParaRPr lang="en-US" sz="1750" dirty="0"/>
          </a:p>
        </p:txBody>
      </p:sp>
      <p:sp>
        <p:nvSpPr>
          <p:cNvPr id="5" name="Text 3"/>
          <p:cNvSpPr/>
          <p:nvPr/>
        </p:nvSpPr>
        <p:spPr>
          <a:xfrm>
            <a:off x="793790" y="4956691"/>
            <a:ext cx="130428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Due to the size of the Raspberry Pi , usage of many modules and lots of connections, required Model for encasing the components weren't made.</a:t>
            </a:r>
            <a:endParaRPr lang="en-US" sz="1750" dirty="0"/>
          </a:p>
        </p:txBody>
      </p:sp>
      <p:pic>
        <p:nvPicPr>
          <p:cNvPr id="7" name="Picture 6">
            <a:extLst>
              <a:ext uri="{FF2B5EF4-FFF2-40B4-BE49-F238E27FC236}">
                <a16:creationId xmlns:a16="http://schemas.microsoft.com/office/drawing/2014/main" id="{084B4075-A9CD-DD99-0E30-E29CA0F913D1}"/>
              </a:ext>
            </a:extLst>
          </p:cNvPr>
          <p:cNvPicPr>
            <a:picLocks noChangeAspect="1"/>
          </p:cNvPicPr>
          <p:nvPr/>
        </p:nvPicPr>
        <p:blipFill>
          <a:blip r:embed="rId3"/>
          <a:stretch>
            <a:fillRect/>
          </a:stretch>
        </p:blipFill>
        <p:spPr>
          <a:xfrm>
            <a:off x="10600763" y="7534178"/>
            <a:ext cx="4029637" cy="69542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90926"/>
            <a:ext cx="5849541"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Future Enhancements</a:t>
            </a:r>
            <a:endParaRPr lang="en-US" sz="4450" dirty="0"/>
          </a:p>
        </p:txBody>
      </p:sp>
      <p:pic>
        <p:nvPicPr>
          <p:cNvPr id="4" name="Image 1" descr="preencoded.png"/>
          <p:cNvPicPr>
            <a:picLocks noChangeAspect="1"/>
          </p:cNvPicPr>
          <p:nvPr/>
        </p:nvPicPr>
        <p:blipFill>
          <a:blip r:embed="rId4"/>
          <a:stretch>
            <a:fillRect/>
          </a:stretch>
        </p:blipFill>
        <p:spPr>
          <a:xfrm>
            <a:off x="793790" y="2779514"/>
            <a:ext cx="566976" cy="566976"/>
          </a:xfrm>
          <a:prstGeom prst="rect">
            <a:avLst/>
          </a:prstGeom>
        </p:spPr>
      </p:pic>
      <p:sp>
        <p:nvSpPr>
          <p:cNvPr id="5" name="Text 1"/>
          <p:cNvSpPr/>
          <p:nvPr/>
        </p:nvSpPr>
        <p:spPr>
          <a:xfrm>
            <a:off x="1587579" y="273986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Cloud Integration</a:t>
            </a:r>
            <a:endParaRPr lang="en-US" sz="2200" dirty="0"/>
          </a:p>
        </p:txBody>
      </p:sp>
      <p:pic>
        <p:nvPicPr>
          <p:cNvPr id="6" name="Image 2" descr="preencoded.png"/>
          <p:cNvPicPr>
            <a:picLocks noChangeAspect="1"/>
          </p:cNvPicPr>
          <p:nvPr/>
        </p:nvPicPr>
        <p:blipFill>
          <a:blip r:embed="rId5"/>
          <a:stretch>
            <a:fillRect/>
          </a:stretch>
        </p:blipFill>
        <p:spPr>
          <a:xfrm>
            <a:off x="793790" y="4066580"/>
            <a:ext cx="566976" cy="566976"/>
          </a:xfrm>
          <a:prstGeom prst="rect">
            <a:avLst/>
          </a:prstGeom>
        </p:spPr>
      </p:pic>
      <p:sp>
        <p:nvSpPr>
          <p:cNvPr id="7" name="Text 2"/>
          <p:cNvSpPr/>
          <p:nvPr/>
        </p:nvSpPr>
        <p:spPr>
          <a:xfrm>
            <a:off x="1587579" y="40269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Mobile App Control</a:t>
            </a:r>
            <a:endParaRPr lang="en-US" sz="2200" dirty="0"/>
          </a:p>
        </p:txBody>
      </p:sp>
      <p:pic>
        <p:nvPicPr>
          <p:cNvPr id="8" name="Image 3" descr="preencoded.png"/>
          <p:cNvPicPr>
            <a:picLocks noChangeAspect="1"/>
          </p:cNvPicPr>
          <p:nvPr/>
        </p:nvPicPr>
        <p:blipFill>
          <a:blip r:embed="rId6"/>
          <a:stretch>
            <a:fillRect/>
          </a:stretch>
        </p:blipFill>
        <p:spPr>
          <a:xfrm>
            <a:off x="793790" y="5353645"/>
            <a:ext cx="566976" cy="566976"/>
          </a:xfrm>
          <a:prstGeom prst="rect">
            <a:avLst/>
          </a:prstGeom>
        </p:spPr>
      </p:pic>
      <p:sp>
        <p:nvSpPr>
          <p:cNvPr id="9" name="Text 3"/>
          <p:cNvSpPr/>
          <p:nvPr/>
        </p:nvSpPr>
        <p:spPr>
          <a:xfrm>
            <a:off x="1587579" y="531399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Battery Backup</a:t>
            </a:r>
            <a:endParaRPr lang="en-US" sz="2200" dirty="0"/>
          </a:p>
        </p:txBody>
      </p:sp>
      <p:sp>
        <p:nvSpPr>
          <p:cNvPr id="10" name="Text 4"/>
          <p:cNvSpPr/>
          <p:nvPr/>
        </p:nvSpPr>
        <p:spPr>
          <a:xfrm>
            <a:off x="793790" y="6175772"/>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03828"/>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Conclusion</a:t>
            </a:r>
            <a:endParaRPr lang="en-US" sz="4450" dirty="0"/>
          </a:p>
        </p:txBody>
      </p:sp>
      <p:sp>
        <p:nvSpPr>
          <p:cNvPr id="4" name="Text 1"/>
          <p:cNvSpPr/>
          <p:nvPr/>
        </p:nvSpPr>
        <p:spPr>
          <a:xfrm>
            <a:off x="6280190" y="2152769"/>
            <a:ext cx="7556421" cy="254031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The smart door lock system successfully enhances security by integrating real-time face recognition and OTP-based authentication. By using a Raspberry Pi, Pi Camera, ultrasonic sensor, Keypad  and GSM module, the system ensures </a:t>
            </a:r>
            <a:r>
              <a:rPr lang="en-US" sz="1750" b="1" dirty="0">
                <a:solidFill>
                  <a:srgbClr val="C7CDD6"/>
                </a:solidFill>
                <a:latin typeface="Inter" pitchFamily="34" charset="0"/>
                <a:ea typeface="Inter" pitchFamily="34" charset="-122"/>
                <a:cs typeface="Inter" pitchFamily="34" charset="-120"/>
              </a:rPr>
              <a:t>s</a:t>
            </a:r>
            <a:r>
              <a:rPr lang="en-US" sz="1750" dirty="0">
                <a:solidFill>
                  <a:srgbClr val="C7CDD6"/>
                </a:solidFill>
                <a:latin typeface="Inter" pitchFamily="34" charset="0"/>
                <a:ea typeface="Inter" pitchFamily="34" charset="-122"/>
                <a:cs typeface="Inter" pitchFamily="34" charset="-120"/>
              </a:rPr>
              <a:t>ecure and automated access control. The dual-layer authentication mechanism prevents unauthorized access, while the intruder alert system adds an extra layer of security.</a:t>
            </a:r>
            <a:endParaRPr lang="en-US" sz="1750" dirty="0"/>
          </a:p>
        </p:txBody>
      </p:sp>
      <p:sp>
        <p:nvSpPr>
          <p:cNvPr id="5" name="Text 2"/>
          <p:cNvSpPr/>
          <p:nvPr/>
        </p:nvSpPr>
        <p:spPr>
          <a:xfrm>
            <a:off x="6280190" y="4948238"/>
            <a:ext cx="7556421" cy="217741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This project offers a convenient, efficient, and scalable solution for homes and offices, reducing the risks of traditional key-based locks. Future improvements can include cloud integration/mobile app for remote monitoring battery backup in case of emergencies. Overall, this system provides a smart, reliable, and user-friendly security solution.</a:t>
            </a:r>
            <a:endParaRPr lang="en-US" sz="1750" dirty="0"/>
          </a:p>
        </p:txBody>
      </p:sp>
      <p:pic>
        <p:nvPicPr>
          <p:cNvPr id="7" name="Picture 6">
            <a:extLst>
              <a:ext uri="{FF2B5EF4-FFF2-40B4-BE49-F238E27FC236}">
                <a16:creationId xmlns:a16="http://schemas.microsoft.com/office/drawing/2014/main" id="{B582061D-A625-A321-FDD5-96155BEA1350}"/>
              </a:ext>
            </a:extLst>
          </p:cNvPr>
          <p:cNvPicPr>
            <a:picLocks noChangeAspect="1"/>
          </p:cNvPicPr>
          <p:nvPr/>
        </p:nvPicPr>
        <p:blipFill>
          <a:blip r:embed="rId4"/>
          <a:stretch>
            <a:fillRect/>
          </a:stretch>
        </p:blipFill>
        <p:spPr>
          <a:xfrm>
            <a:off x="10600763" y="7481445"/>
            <a:ext cx="4029637" cy="69542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10996493"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Introduction: The Need for Smart Security</a:t>
            </a:r>
            <a:endParaRPr lang="en-US" sz="4450" dirty="0"/>
          </a:p>
        </p:txBody>
      </p:sp>
      <p:sp>
        <p:nvSpPr>
          <p:cNvPr id="3" name="Text 1"/>
          <p:cNvSpPr/>
          <p:nvPr/>
        </p:nvSpPr>
        <p:spPr>
          <a:xfrm>
            <a:off x="793790" y="3815715"/>
            <a:ext cx="3526274" cy="354330"/>
          </a:xfrm>
          <a:prstGeom prst="rect">
            <a:avLst/>
          </a:prstGeom>
          <a:noFill/>
          <a:ln/>
        </p:spPr>
        <p:txBody>
          <a:bodyPr wrap="none" lIns="0" tIns="0" rIns="0" bIns="0" rtlCol="0" anchor="t"/>
          <a:lstStyle/>
          <a:p>
            <a:pPr marL="0" indent="0" algn="l">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Modern Security Concerns</a:t>
            </a:r>
            <a:endParaRPr lang="en-US" sz="2200" dirty="0"/>
          </a:p>
        </p:txBody>
      </p:sp>
      <p:sp>
        <p:nvSpPr>
          <p:cNvPr id="4" name="Text 2"/>
          <p:cNvSpPr/>
          <p:nvPr/>
        </p:nvSpPr>
        <p:spPr>
          <a:xfrm>
            <a:off x="793790" y="4396859"/>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Traditional locks and password-based systems have vulnerabilities.</a:t>
            </a:r>
            <a:endParaRPr lang="en-US" sz="1750" dirty="0"/>
          </a:p>
        </p:txBody>
      </p:sp>
      <p:sp>
        <p:nvSpPr>
          <p:cNvPr id="5" name="Text 3"/>
          <p:cNvSpPr/>
          <p:nvPr/>
        </p:nvSpPr>
        <p:spPr>
          <a:xfrm>
            <a:off x="5332928" y="3815715"/>
            <a:ext cx="3317200" cy="354330"/>
          </a:xfrm>
          <a:prstGeom prst="rect">
            <a:avLst/>
          </a:prstGeom>
          <a:noFill/>
          <a:ln/>
        </p:spPr>
        <p:txBody>
          <a:bodyPr wrap="none" lIns="0" tIns="0" rIns="0" bIns="0" rtlCol="0" anchor="t"/>
          <a:lstStyle/>
          <a:p>
            <a:pPr marL="0" indent="0" algn="l">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Biometric Authentication</a:t>
            </a:r>
            <a:endParaRPr lang="en-US" sz="2200" dirty="0"/>
          </a:p>
        </p:txBody>
      </p:sp>
      <p:sp>
        <p:nvSpPr>
          <p:cNvPr id="6" name="Text 4"/>
          <p:cNvSpPr/>
          <p:nvPr/>
        </p:nvSpPr>
        <p:spPr>
          <a:xfrm>
            <a:off x="5332928" y="4396859"/>
            <a:ext cx="3978116"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Face recognition is a secure, convenient alternative.</a:t>
            </a:r>
            <a:endParaRPr lang="en-US" sz="1750" dirty="0"/>
          </a:p>
        </p:txBody>
      </p:sp>
      <p:sp>
        <p:nvSpPr>
          <p:cNvPr id="7" name="Text 5"/>
          <p:cNvSpPr/>
          <p:nvPr/>
        </p:nvSpPr>
        <p:spPr>
          <a:xfrm>
            <a:off x="9872067" y="38157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Project Goal</a:t>
            </a:r>
            <a:endParaRPr lang="en-US" sz="2200" dirty="0"/>
          </a:p>
        </p:txBody>
      </p:sp>
      <p:sp>
        <p:nvSpPr>
          <p:cNvPr id="8" name="Text 6"/>
          <p:cNvSpPr/>
          <p:nvPr/>
        </p:nvSpPr>
        <p:spPr>
          <a:xfrm>
            <a:off x="9872067" y="4396859"/>
            <a:ext cx="3978116"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Develop a smart door lock using face recognition and real-time GSM alerts.</a:t>
            </a:r>
            <a:endParaRPr lang="en-US" sz="1750" dirty="0"/>
          </a:p>
        </p:txBody>
      </p:sp>
      <p:pic>
        <p:nvPicPr>
          <p:cNvPr id="10" name="Picture 9">
            <a:extLst>
              <a:ext uri="{FF2B5EF4-FFF2-40B4-BE49-F238E27FC236}">
                <a16:creationId xmlns:a16="http://schemas.microsoft.com/office/drawing/2014/main" id="{5FDF7731-3380-CAA5-A686-174845EB595F}"/>
              </a:ext>
            </a:extLst>
          </p:cNvPr>
          <p:cNvPicPr>
            <a:picLocks noChangeAspect="1"/>
          </p:cNvPicPr>
          <p:nvPr/>
        </p:nvPicPr>
        <p:blipFill>
          <a:blip r:embed="rId3"/>
          <a:stretch>
            <a:fillRect/>
          </a:stretch>
        </p:blipFill>
        <p:spPr>
          <a:xfrm>
            <a:off x="10600763" y="7534178"/>
            <a:ext cx="4029637" cy="69542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192536"/>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Abstract</a:t>
            </a:r>
            <a:endParaRPr lang="en-US" sz="4450" dirty="0"/>
          </a:p>
        </p:txBody>
      </p:sp>
      <p:sp>
        <p:nvSpPr>
          <p:cNvPr id="4" name="Text 1"/>
          <p:cNvSpPr/>
          <p:nvPr/>
        </p:nvSpPr>
        <p:spPr>
          <a:xfrm>
            <a:off x="6280190" y="3241477"/>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This project introduces a smart door lock system that uses real-time face recognition for secure access. A Raspberry Pi with a Pi Camera captures and processes facial images, unlocking the solenoid lock upon successful authentication. An ultrasonic sensor monitors door activity for added security and efficient usage of camera.</a:t>
            </a:r>
            <a:endParaRPr lang="en-US" sz="1750" dirty="0"/>
          </a:p>
        </p:txBody>
      </p:sp>
      <p:sp>
        <p:nvSpPr>
          <p:cNvPr id="5" name="Text 2"/>
          <p:cNvSpPr/>
          <p:nvPr/>
        </p:nvSpPr>
        <p:spPr>
          <a:xfrm>
            <a:off x="6280190" y="5311140"/>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The system also includes a GSM module for remote access via SMS and IoT integration for monitoring and control.</a:t>
            </a:r>
            <a:endParaRPr lang="en-US" sz="1750" dirty="0"/>
          </a:p>
        </p:txBody>
      </p:sp>
      <p:pic>
        <p:nvPicPr>
          <p:cNvPr id="7" name="Picture 6">
            <a:extLst>
              <a:ext uri="{FF2B5EF4-FFF2-40B4-BE49-F238E27FC236}">
                <a16:creationId xmlns:a16="http://schemas.microsoft.com/office/drawing/2014/main" id="{D66FB497-D768-EA75-CF65-99DA123B2855}"/>
              </a:ext>
            </a:extLst>
          </p:cNvPr>
          <p:cNvPicPr>
            <a:picLocks noChangeAspect="1"/>
          </p:cNvPicPr>
          <p:nvPr/>
        </p:nvPicPr>
        <p:blipFill>
          <a:blip r:embed="rId4"/>
          <a:stretch>
            <a:fillRect/>
          </a:stretch>
        </p:blipFill>
        <p:spPr>
          <a:xfrm>
            <a:off x="10547145" y="7534178"/>
            <a:ext cx="4029637" cy="695422"/>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498765"/>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Problem Statement</a:t>
            </a:r>
            <a:endParaRPr lang="en-US" sz="4450" dirty="0"/>
          </a:p>
        </p:txBody>
      </p:sp>
      <p:sp>
        <p:nvSpPr>
          <p:cNvPr id="3" name="Text 1"/>
          <p:cNvSpPr/>
          <p:nvPr/>
        </p:nvSpPr>
        <p:spPr>
          <a:xfrm>
            <a:off x="793790" y="3661172"/>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The smart door lock system aims to address the rising concerns of security breaches due to traditional locks and passwords by implementing advanced biometric authentication using face recognition.</a:t>
            </a:r>
            <a:endParaRPr lang="en-US" sz="1750" dirty="0"/>
          </a:p>
        </p:txBody>
      </p:sp>
      <p:sp>
        <p:nvSpPr>
          <p:cNvPr id="4" name="Text 2"/>
          <p:cNvSpPr/>
          <p:nvPr/>
        </p:nvSpPr>
        <p:spPr>
          <a:xfrm>
            <a:off x="793790" y="4642128"/>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 By incorporating real-time GSM alerts, the system provides an additional layer of security and immediate notification in case of unauthorized access attempts. This project not only enhances security measures but also aims to reduce the financial losses caused by burglaries.</a:t>
            </a:r>
            <a:endParaRPr lang="en-US" sz="1750" dirty="0"/>
          </a:p>
        </p:txBody>
      </p:sp>
      <p:pic>
        <p:nvPicPr>
          <p:cNvPr id="6" name="Picture 5">
            <a:extLst>
              <a:ext uri="{FF2B5EF4-FFF2-40B4-BE49-F238E27FC236}">
                <a16:creationId xmlns:a16="http://schemas.microsoft.com/office/drawing/2014/main" id="{A85382DA-DA58-A0FF-3672-48027C943C4E}"/>
              </a:ext>
            </a:extLst>
          </p:cNvPr>
          <p:cNvPicPr>
            <a:picLocks noChangeAspect="1"/>
          </p:cNvPicPr>
          <p:nvPr/>
        </p:nvPicPr>
        <p:blipFill>
          <a:blip r:embed="rId3"/>
          <a:stretch>
            <a:fillRect/>
          </a:stretch>
        </p:blipFill>
        <p:spPr>
          <a:xfrm>
            <a:off x="10600763" y="7418383"/>
            <a:ext cx="4029637" cy="69542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525304" y="412790"/>
            <a:ext cx="3752612" cy="469106"/>
          </a:xfrm>
          <a:prstGeom prst="rect">
            <a:avLst/>
          </a:prstGeom>
          <a:noFill/>
          <a:ln/>
        </p:spPr>
        <p:txBody>
          <a:bodyPr wrap="none" lIns="0" tIns="0" rIns="0" bIns="0" rtlCol="0" anchor="t"/>
          <a:lstStyle/>
          <a:p>
            <a:pPr marL="0" indent="0" algn="l">
              <a:lnSpc>
                <a:spcPts val="3650"/>
              </a:lnSpc>
              <a:buNone/>
            </a:pPr>
            <a:r>
              <a:rPr lang="en-US" sz="2950" dirty="0">
                <a:solidFill>
                  <a:srgbClr val="EFD5FA"/>
                </a:solidFill>
                <a:latin typeface="Instrument Sans Medium" pitchFamily="34" charset="0"/>
                <a:ea typeface="Instrument Sans Medium" pitchFamily="34" charset="-122"/>
                <a:cs typeface="Instrument Sans Medium" pitchFamily="34" charset="-120"/>
              </a:rPr>
              <a:t>Methodology</a:t>
            </a:r>
            <a:endParaRPr lang="en-US" sz="2950" dirty="0"/>
          </a:p>
        </p:txBody>
      </p:sp>
      <p:pic>
        <p:nvPicPr>
          <p:cNvPr id="3" name="Image 0" descr="preencoded.png"/>
          <p:cNvPicPr>
            <a:picLocks noChangeAspect="1"/>
          </p:cNvPicPr>
          <p:nvPr/>
        </p:nvPicPr>
        <p:blipFill>
          <a:blip r:embed="rId3"/>
          <a:stretch>
            <a:fillRect/>
          </a:stretch>
        </p:blipFill>
        <p:spPr>
          <a:xfrm>
            <a:off x="525304" y="1275874"/>
            <a:ext cx="1701165" cy="6373058"/>
          </a:xfrm>
          <a:prstGeom prst="rect">
            <a:avLst/>
          </a:prstGeom>
        </p:spPr>
      </p:pic>
      <p:sp>
        <p:nvSpPr>
          <p:cNvPr id="4" name="Text 1"/>
          <p:cNvSpPr/>
          <p:nvPr/>
        </p:nvSpPr>
        <p:spPr>
          <a:xfrm>
            <a:off x="3067031" y="1304617"/>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b="1" dirty="0">
                <a:solidFill>
                  <a:srgbClr val="C7CDD6"/>
                </a:solidFill>
                <a:latin typeface="Inter" pitchFamily="34" charset="0"/>
                <a:ea typeface="Inter" pitchFamily="34" charset="-122"/>
                <a:cs typeface="Inter" pitchFamily="34" charset="-120"/>
              </a:rPr>
              <a:t>Start</a:t>
            </a:r>
            <a:r>
              <a:rPr lang="en-US" sz="1600" dirty="0">
                <a:solidFill>
                  <a:srgbClr val="C7CDD6"/>
                </a:solidFill>
                <a:latin typeface="Inter" pitchFamily="34" charset="0"/>
                <a:ea typeface="Inter" pitchFamily="34" charset="-122"/>
                <a:cs typeface="Inter" pitchFamily="34" charset="-120"/>
              </a:rPr>
              <a:t> – The system begins operation.</a:t>
            </a:r>
          </a:p>
          <a:p>
            <a:pPr marL="342900" indent="-342900" algn="l">
              <a:lnSpc>
                <a:spcPts val="1850"/>
              </a:lnSpc>
              <a:buSzPct val="100000"/>
              <a:buChar char="•"/>
            </a:pPr>
            <a:endParaRPr lang="en-US" sz="1600" dirty="0"/>
          </a:p>
        </p:txBody>
      </p:sp>
      <p:sp>
        <p:nvSpPr>
          <p:cNvPr id="5" name="Text 2"/>
          <p:cNvSpPr/>
          <p:nvPr/>
        </p:nvSpPr>
        <p:spPr>
          <a:xfrm>
            <a:off x="3059617" y="1644810"/>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b="1" dirty="0">
                <a:solidFill>
                  <a:srgbClr val="C7CDD6"/>
                </a:solidFill>
                <a:latin typeface="Inter" pitchFamily="34" charset="0"/>
                <a:ea typeface="Inter" pitchFamily="34" charset="-122"/>
                <a:cs typeface="Inter" pitchFamily="34" charset="-120"/>
              </a:rPr>
              <a:t>Initialize Components</a:t>
            </a:r>
            <a:r>
              <a:rPr lang="en-US" sz="1600" dirty="0">
                <a:solidFill>
                  <a:srgbClr val="C7CDD6"/>
                </a:solidFill>
                <a:latin typeface="Inter" pitchFamily="34" charset="0"/>
                <a:ea typeface="Inter" pitchFamily="34" charset="-122"/>
                <a:cs typeface="Inter" pitchFamily="34" charset="-120"/>
              </a:rPr>
              <a:t> – It sets up the </a:t>
            </a:r>
            <a:r>
              <a:rPr lang="en-US" sz="1600" b="1" dirty="0">
                <a:solidFill>
                  <a:srgbClr val="C7CDD6"/>
                </a:solidFill>
                <a:latin typeface="Inter" pitchFamily="34" charset="0"/>
                <a:ea typeface="Inter" pitchFamily="34" charset="-122"/>
                <a:cs typeface="Inter" pitchFamily="34" charset="-120"/>
              </a:rPr>
              <a:t>GPIOs, camera, and GSM module</a:t>
            </a:r>
            <a:r>
              <a:rPr lang="en-US" sz="1600" dirty="0">
                <a:solidFill>
                  <a:srgbClr val="C7CDD6"/>
                </a:solidFill>
                <a:latin typeface="Inter" pitchFamily="34" charset="0"/>
                <a:ea typeface="Inter" pitchFamily="34" charset="-122"/>
                <a:cs typeface="Inter" pitchFamily="34" charset="-120"/>
              </a:rPr>
              <a:t> for use.</a:t>
            </a:r>
            <a:endParaRPr lang="en-US" sz="1600" dirty="0"/>
          </a:p>
        </p:txBody>
      </p:sp>
      <p:sp>
        <p:nvSpPr>
          <p:cNvPr id="6" name="Text 3"/>
          <p:cNvSpPr/>
          <p:nvPr/>
        </p:nvSpPr>
        <p:spPr>
          <a:xfrm>
            <a:off x="3067032" y="1958237"/>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b="1" dirty="0">
                <a:solidFill>
                  <a:srgbClr val="C7CDD6"/>
                </a:solidFill>
                <a:latin typeface="Inter" pitchFamily="34" charset="0"/>
                <a:ea typeface="Inter" pitchFamily="34" charset="-122"/>
                <a:cs typeface="Inter" pitchFamily="34" charset="-120"/>
              </a:rPr>
              <a:t>Measure Distance</a:t>
            </a:r>
            <a:r>
              <a:rPr lang="en-US" sz="1600" dirty="0">
                <a:solidFill>
                  <a:srgbClr val="C7CDD6"/>
                </a:solidFill>
                <a:latin typeface="Inter" pitchFamily="34" charset="0"/>
                <a:ea typeface="Inter" pitchFamily="34" charset="-122"/>
                <a:cs typeface="Inter" pitchFamily="34" charset="-120"/>
              </a:rPr>
              <a:t> – The </a:t>
            </a:r>
            <a:r>
              <a:rPr lang="en-US" sz="1600" b="1" dirty="0">
                <a:solidFill>
                  <a:srgbClr val="C7CDD6"/>
                </a:solidFill>
                <a:latin typeface="Inter" pitchFamily="34" charset="0"/>
                <a:ea typeface="Inter" pitchFamily="34" charset="-122"/>
                <a:cs typeface="Inter" pitchFamily="34" charset="-120"/>
              </a:rPr>
              <a:t>ultrasonic sensor</a:t>
            </a:r>
            <a:r>
              <a:rPr lang="en-US" sz="1600" dirty="0">
                <a:solidFill>
                  <a:srgbClr val="C7CDD6"/>
                </a:solidFill>
                <a:latin typeface="Inter" pitchFamily="34" charset="0"/>
                <a:ea typeface="Inter" pitchFamily="34" charset="-122"/>
                <a:cs typeface="Inter" pitchFamily="34" charset="-120"/>
              </a:rPr>
              <a:t> checks if someone is near (less than 50 cm from the door).</a:t>
            </a:r>
            <a:endParaRPr lang="en-US" sz="1600" dirty="0"/>
          </a:p>
        </p:txBody>
      </p:sp>
      <p:sp>
        <p:nvSpPr>
          <p:cNvPr id="7" name="Text 4"/>
          <p:cNvSpPr/>
          <p:nvPr/>
        </p:nvSpPr>
        <p:spPr>
          <a:xfrm>
            <a:off x="3059619" y="2304388"/>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b="1" dirty="0">
                <a:solidFill>
                  <a:srgbClr val="C7CDD6"/>
                </a:solidFill>
                <a:latin typeface="Inter" pitchFamily="34" charset="0"/>
                <a:ea typeface="Inter" pitchFamily="34" charset="-122"/>
                <a:cs typeface="Inter" pitchFamily="34" charset="-120"/>
              </a:rPr>
              <a:t>Face Recognition</a:t>
            </a:r>
            <a:endParaRPr lang="en-US" sz="1600" dirty="0"/>
          </a:p>
        </p:txBody>
      </p:sp>
      <p:sp>
        <p:nvSpPr>
          <p:cNvPr id="8" name="Text 5"/>
          <p:cNvSpPr/>
          <p:nvPr/>
        </p:nvSpPr>
        <p:spPr>
          <a:xfrm>
            <a:off x="3067033" y="2640425"/>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dirty="0">
                <a:solidFill>
                  <a:srgbClr val="C7CDD6"/>
                </a:solidFill>
                <a:latin typeface="Inter" pitchFamily="34" charset="0"/>
                <a:ea typeface="Inter" pitchFamily="34" charset="-122"/>
                <a:cs typeface="Inter" pitchFamily="34" charset="-120"/>
              </a:rPr>
              <a:t>If a person is detected, the camera captures an image and runs face recognition.</a:t>
            </a:r>
            <a:endParaRPr lang="en-US" sz="1600" dirty="0"/>
          </a:p>
        </p:txBody>
      </p:sp>
      <p:sp>
        <p:nvSpPr>
          <p:cNvPr id="9" name="Text 6"/>
          <p:cNvSpPr/>
          <p:nvPr/>
        </p:nvSpPr>
        <p:spPr>
          <a:xfrm>
            <a:off x="3067033" y="3011678"/>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dirty="0">
                <a:solidFill>
                  <a:srgbClr val="C7CDD6"/>
                </a:solidFill>
                <a:latin typeface="Inter" pitchFamily="34" charset="0"/>
                <a:ea typeface="Inter" pitchFamily="34" charset="-122"/>
                <a:cs typeface="Inter" pitchFamily="34" charset="-120"/>
              </a:rPr>
              <a:t>If the face is recognized, the door unlocks, a </a:t>
            </a:r>
            <a:r>
              <a:rPr lang="en-US" sz="1600" b="1" dirty="0">
                <a:solidFill>
                  <a:srgbClr val="C7CDD6"/>
                </a:solidFill>
                <a:latin typeface="Inter" pitchFamily="34" charset="0"/>
                <a:ea typeface="Inter" pitchFamily="34" charset="-122"/>
                <a:cs typeface="Inter" pitchFamily="34" charset="-120"/>
              </a:rPr>
              <a:t>green LED</a:t>
            </a:r>
            <a:r>
              <a:rPr lang="en-US" sz="1600" dirty="0">
                <a:solidFill>
                  <a:srgbClr val="C7CDD6"/>
                </a:solidFill>
                <a:latin typeface="Inter" pitchFamily="34" charset="0"/>
                <a:ea typeface="Inter" pitchFamily="34" charset="-122"/>
                <a:cs typeface="Inter" pitchFamily="34" charset="-120"/>
              </a:rPr>
              <a:t> turns on, and an </a:t>
            </a:r>
            <a:r>
              <a:rPr lang="en-US" sz="1600" b="1" dirty="0">
                <a:solidFill>
                  <a:srgbClr val="C7CDD6"/>
                </a:solidFill>
                <a:latin typeface="Inter" pitchFamily="34" charset="0"/>
                <a:ea typeface="Inter" pitchFamily="34" charset="-122"/>
                <a:cs typeface="Inter" pitchFamily="34" charset="-120"/>
              </a:rPr>
              <a:t>SMS notification</a:t>
            </a:r>
            <a:r>
              <a:rPr lang="en-US" sz="1600" dirty="0">
                <a:solidFill>
                  <a:srgbClr val="C7CDD6"/>
                </a:solidFill>
                <a:latin typeface="Inter" pitchFamily="34" charset="0"/>
                <a:ea typeface="Inter" pitchFamily="34" charset="-122"/>
                <a:cs typeface="Inter" pitchFamily="34" charset="-120"/>
              </a:rPr>
              <a:t> is sent.</a:t>
            </a:r>
            <a:endParaRPr lang="en-US" sz="1600" dirty="0"/>
          </a:p>
        </p:txBody>
      </p:sp>
      <p:sp>
        <p:nvSpPr>
          <p:cNvPr id="10" name="Text 7"/>
          <p:cNvSpPr/>
          <p:nvPr/>
        </p:nvSpPr>
        <p:spPr>
          <a:xfrm>
            <a:off x="3067033" y="3360768"/>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dirty="0">
                <a:solidFill>
                  <a:srgbClr val="C7CDD6"/>
                </a:solidFill>
                <a:latin typeface="Inter" pitchFamily="34" charset="0"/>
                <a:ea typeface="Inter" pitchFamily="34" charset="-122"/>
                <a:cs typeface="Inter" pitchFamily="34" charset="-120"/>
              </a:rPr>
              <a:t>After </a:t>
            </a:r>
            <a:r>
              <a:rPr lang="en-US" sz="1600" b="1" dirty="0">
                <a:solidFill>
                  <a:srgbClr val="C7CDD6"/>
                </a:solidFill>
                <a:latin typeface="Inter" pitchFamily="34" charset="0"/>
                <a:ea typeface="Inter" pitchFamily="34" charset="-122"/>
                <a:cs typeface="Inter" pitchFamily="34" charset="-120"/>
              </a:rPr>
              <a:t>5 seconds</a:t>
            </a:r>
            <a:r>
              <a:rPr lang="en-US" sz="1600" dirty="0">
                <a:solidFill>
                  <a:srgbClr val="C7CDD6"/>
                </a:solidFill>
                <a:latin typeface="Inter" pitchFamily="34" charset="0"/>
                <a:ea typeface="Inter" pitchFamily="34" charset="-122"/>
                <a:cs typeface="Inter" pitchFamily="34" charset="-120"/>
              </a:rPr>
              <a:t>, the door locks again.</a:t>
            </a:r>
            <a:endParaRPr lang="en-US" sz="1600" dirty="0"/>
          </a:p>
        </p:txBody>
      </p:sp>
      <p:sp>
        <p:nvSpPr>
          <p:cNvPr id="11" name="Text 8"/>
          <p:cNvSpPr/>
          <p:nvPr/>
        </p:nvSpPr>
        <p:spPr>
          <a:xfrm>
            <a:off x="3059619" y="3708666"/>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b="1" dirty="0">
                <a:solidFill>
                  <a:srgbClr val="C7CDD6"/>
                </a:solidFill>
                <a:latin typeface="Inter" pitchFamily="34" charset="0"/>
                <a:ea typeface="Inter" pitchFamily="34" charset="-122"/>
                <a:cs typeface="Inter" pitchFamily="34" charset="-120"/>
              </a:rPr>
              <a:t>OTP Verification (if face is not recognized)</a:t>
            </a:r>
            <a:endParaRPr lang="en-US" sz="1600" dirty="0"/>
          </a:p>
        </p:txBody>
      </p:sp>
      <p:sp>
        <p:nvSpPr>
          <p:cNvPr id="12" name="Text 9"/>
          <p:cNvSpPr/>
          <p:nvPr/>
        </p:nvSpPr>
        <p:spPr>
          <a:xfrm>
            <a:off x="3067033" y="4058948"/>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dirty="0">
                <a:solidFill>
                  <a:srgbClr val="C7CDD6"/>
                </a:solidFill>
                <a:latin typeface="Inter" pitchFamily="34" charset="0"/>
                <a:ea typeface="Inter" pitchFamily="34" charset="-122"/>
                <a:cs typeface="Inter" pitchFamily="34" charset="-120"/>
              </a:rPr>
              <a:t>If the system does not recognize the face, it </a:t>
            </a:r>
            <a:r>
              <a:rPr lang="en-US" sz="1600" b="1" dirty="0">
                <a:solidFill>
                  <a:srgbClr val="C7CDD6"/>
                </a:solidFill>
                <a:latin typeface="Inter" pitchFamily="34" charset="0"/>
                <a:ea typeface="Inter" pitchFamily="34" charset="-122"/>
                <a:cs typeface="Inter" pitchFamily="34" charset="-120"/>
              </a:rPr>
              <a:t>sends an OTP via SMS</a:t>
            </a:r>
            <a:r>
              <a:rPr lang="en-US" sz="1600" dirty="0">
                <a:solidFill>
                  <a:srgbClr val="C7CDD6"/>
                </a:solidFill>
                <a:latin typeface="Inter" pitchFamily="34" charset="0"/>
                <a:ea typeface="Inter" pitchFamily="34" charset="-122"/>
                <a:cs typeface="Inter" pitchFamily="34" charset="-120"/>
              </a:rPr>
              <a:t>.</a:t>
            </a:r>
            <a:endParaRPr lang="en-US" sz="1600" dirty="0"/>
          </a:p>
        </p:txBody>
      </p:sp>
      <p:sp>
        <p:nvSpPr>
          <p:cNvPr id="13" name="Text 10"/>
          <p:cNvSpPr/>
          <p:nvPr/>
        </p:nvSpPr>
        <p:spPr>
          <a:xfrm>
            <a:off x="3059619" y="4400859"/>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dirty="0">
                <a:solidFill>
                  <a:srgbClr val="C7CDD6"/>
                </a:solidFill>
                <a:latin typeface="Inter" pitchFamily="34" charset="0"/>
                <a:ea typeface="Inter" pitchFamily="34" charset="-122"/>
                <a:cs typeface="Inter" pitchFamily="34" charset="-120"/>
              </a:rPr>
              <a:t>The user enters the OTP. If correct, the door unlocks as above.</a:t>
            </a:r>
            <a:endParaRPr lang="en-US" sz="1600" dirty="0"/>
          </a:p>
        </p:txBody>
      </p:sp>
      <p:sp>
        <p:nvSpPr>
          <p:cNvPr id="14" name="Text 11"/>
          <p:cNvSpPr/>
          <p:nvPr/>
        </p:nvSpPr>
        <p:spPr>
          <a:xfrm>
            <a:off x="3059619" y="4760130"/>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dirty="0">
                <a:solidFill>
                  <a:srgbClr val="C7CDD6"/>
                </a:solidFill>
                <a:latin typeface="Inter" pitchFamily="34" charset="0"/>
                <a:ea typeface="Inter" pitchFamily="34" charset="-122"/>
                <a:cs typeface="Inter" pitchFamily="34" charset="-120"/>
              </a:rPr>
              <a:t>If incorrect, the user gets another chance.</a:t>
            </a:r>
            <a:endParaRPr lang="en-US" sz="1600" dirty="0"/>
          </a:p>
        </p:txBody>
      </p:sp>
      <p:sp>
        <p:nvSpPr>
          <p:cNvPr id="15" name="Text 12"/>
          <p:cNvSpPr/>
          <p:nvPr/>
        </p:nvSpPr>
        <p:spPr>
          <a:xfrm>
            <a:off x="3059619" y="5119401"/>
            <a:ext cx="9116973" cy="737341"/>
          </a:xfrm>
          <a:prstGeom prst="rect">
            <a:avLst/>
          </a:prstGeom>
          <a:noFill/>
          <a:ln/>
        </p:spPr>
        <p:txBody>
          <a:bodyPr wrap="none" lIns="0" tIns="0" rIns="0" bIns="0" rtlCol="0" anchor="t"/>
          <a:lstStyle/>
          <a:p>
            <a:pPr marL="342900" indent="-342900" algn="l">
              <a:lnSpc>
                <a:spcPts val="1850"/>
              </a:lnSpc>
              <a:buSzPct val="100000"/>
              <a:buChar char="•"/>
            </a:pPr>
            <a:r>
              <a:rPr lang="en-US" sz="1600" dirty="0">
                <a:solidFill>
                  <a:srgbClr val="C7CDD6"/>
                </a:solidFill>
                <a:latin typeface="Inter" pitchFamily="34" charset="0"/>
                <a:ea typeface="Inter" pitchFamily="34" charset="-122"/>
                <a:cs typeface="Inter" pitchFamily="34" charset="-120"/>
              </a:rPr>
              <a:t>If all attempts fail, the system triggers an </a:t>
            </a:r>
            <a:r>
              <a:rPr lang="en-US" sz="1600" b="1" dirty="0">
                <a:solidFill>
                  <a:srgbClr val="C7CDD6"/>
                </a:solidFill>
                <a:latin typeface="Inter" pitchFamily="34" charset="0"/>
                <a:ea typeface="Inter" pitchFamily="34" charset="-122"/>
                <a:cs typeface="Inter" pitchFamily="34" charset="-120"/>
              </a:rPr>
              <a:t>alarm(buzzer) </a:t>
            </a:r>
            <a:r>
              <a:rPr lang="en-US" sz="1600" dirty="0">
                <a:solidFill>
                  <a:srgbClr val="C7CDD6"/>
                </a:solidFill>
                <a:latin typeface="Inter" pitchFamily="34" charset="0"/>
                <a:ea typeface="Inter" pitchFamily="34" charset="-122"/>
                <a:cs typeface="Inter" pitchFamily="34" charset="-120"/>
              </a:rPr>
              <a:t>alerting the home owner and the </a:t>
            </a:r>
          </a:p>
          <a:p>
            <a:pPr algn="l">
              <a:lnSpc>
                <a:spcPts val="1850"/>
              </a:lnSpc>
              <a:buSzPct val="100000"/>
            </a:pPr>
            <a:r>
              <a:rPr lang="en-US" sz="1600" dirty="0">
                <a:solidFill>
                  <a:srgbClr val="C7CDD6"/>
                </a:solidFill>
                <a:latin typeface="Inter" pitchFamily="34" charset="0"/>
                <a:ea typeface="Inter" pitchFamily="34" charset="-122"/>
                <a:cs typeface="Inter" pitchFamily="34" charset="-120"/>
              </a:rPr>
              <a:t>      neighbors that there is an intruder trying to break in, </a:t>
            </a:r>
            <a:r>
              <a:rPr lang="en-US" sz="1600" b="1" dirty="0">
                <a:solidFill>
                  <a:srgbClr val="C7CDD6"/>
                </a:solidFill>
                <a:latin typeface="Inter" pitchFamily="34" charset="0"/>
                <a:ea typeface="Inter" pitchFamily="34" charset="-122"/>
                <a:cs typeface="Inter" pitchFamily="34" charset="-120"/>
              </a:rPr>
              <a:t>blinks a red LED</a:t>
            </a:r>
            <a:r>
              <a:rPr lang="en-US" sz="1600" dirty="0">
                <a:solidFill>
                  <a:srgbClr val="C7CDD6"/>
                </a:solidFill>
                <a:latin typeface="Inter" pitchFamily="34" charset="0"/>
                <a:ea typeface="Inter" pitchFamily="34" charset="-122"/>
                <a:cs typeface="Inter" pitchFamily="34" charset="-120"/>
              </a:rPr>
              <a:t>, and sends </a:t>
            </a:r>
          </a:p>
          <a:p>
            <a:pPr algn="l">
              <a:lnSpc>
                <a:spcPts val="1850"/>
              </a:lnSpc>
              <a:buSzPct val="100000"/>
            </a:pPr>
            <a:r>
              <a:rPr lang="en-US" sz="1600" dirty="0">
                <a:solidFill>
                  <a:srgbClr val="C7CDD6"/>
                </a:solidFill>
                <a:latin typeface="Inter" pitchFamily="34" charset="0"/>
                <a:ea typeface="Inter" pitchFamily="34" charset="-122"/>
                <a:cs typeface="Inter" pitchFamily="34" charset="-120"/>
              </a:rPr>
              <a:t>      an </a:t>
            </a:r>
            <a:r>
              <a:rPr lang="en-US" sz="1600" b="1" dirty="0">
                <a:solidFill>
                  <a:srgbClr val="C7CDD6"/>
                </a:solidFill>
                <a:latin typeface="Inter" pitchFamily="34" charset="0"/>
                <a:ea typeface="Inter" pitchFamily="34" charset="-122"/>
                <a:cs typeface="Inter" pitchFamily="34" charset="-120"/>
              </a:rPr>
              <a:t>intruder alert SMS</a:t>
            </a:r>
            <a:r>
              <a:rPr lang="en-US" sz="1600" dirty="0">
                <a:solidFill>
                  <a:srgbClr val="C7CDD6"/>
                </a:solidFill>
                <a:latin typeface="Inter" pitchFamily="34" charset="0"/>
                <a:ea typeface="Inter" pitchFamily="34" charset="-122"/>
                <a:cs typeface="Inter" pitchFamily="34" charset="-120"/>
              </a:rPr>
              <a:t>.</a:t>
            </a:r>
            <a:endParaRPr lang="en-US" sz="1600" dirty="0"/>
          </a:p>
        </p:txBody>
      </p:sp>
      <p:sp>
        <p:nvSpPr>
          <p:cNvPr id="16" name="Text 13"/>
          <p:cNvSpPr/>
          <p:nvPr/>
        </p:nvSpPr>
        <p:spPr>
          <a:xfrm>
            <a:off x="3059616" y="6019255"/>
            <a:ext cx="9116973" cy="240149"/>
          </a:xfrm>
          <a:prstGeom prst="rect">
            <a:avLst/>
          </a:prstGeom>
          <a:noFill/>
          <a:ln/>
        </p:spPr>
        <p:txBody>
          <a:bodyPr wrap="none" lIns="0" tIns="0" rIns="0" bIns="0" rtlCol="0" anchor="t"/>
          <a:lstStyle/>
          <a:p>
            <a:pPr marL="342900" indent="-342900" algn="l">
              <a:lnSpc>
                <a:spcPts val="1850"/>
              </a:lnSpc>
              <a:buSzPct val="100000"/>
              <a:buChar char="•"/>
            </a:pPr>
            <a:r>
              <a:rPr lang="en-US" sz="1600" b="1" dirty="0">
                <a:solidFill>
                  <a:srgbClr val="C7CDD6"/>
                </a:solidFill>
                <a:latin typeface="Inter" pitchFamily="34" charset="0"/>
                <a:ea typeface="Inter" pitchFamily="34" charset="-122"/>
                <a:cs typeface="Inter" pitchFamily="34" charset="-120"/>
              </a:rPr>
              <a:t>Restart Loop</a:t>
            </a:r>
            <a:r>
              <a:rPr lang="en-US" sz="1600" dirty="0">
                <a:solidFill>
                  <a:srgbClr val="C7CDD6"/>
                </a:solidFill>
                <a:latin typeface="Inter" pitchFamily="34" charset="0"/>
                <a:ea typeface="Inter" pitchFamily="34" charset="-122"/>
                <a:cs typeface="Inter" pitchFamily="34" charset="-120"/>
              </a:rPr>
              <a:t> – The system resets and waits for the next person.</a:t>
            </a:r>
            <a:endParaRPr lang="en-US" sz="1600" dirty="0"/>
          </a:p>
        </p:txBody>
      </p:sp>
      <p:pic>
        <p:nvPicPr>
          <p:cNvPr id="18" name="Picture 17">
            <a:extLst>
              <a:ext uri="{FF2B5EF4-FFF2-40B4-BE49-F238E27FC236}">
                <a16:creationId xmlns:a16="http://schemas.microsoft.com/office/drawing/2014/main" id="{C1140CBE-A87D-4CC8-3735-CE7B9B0E089F}"/>
              </a:ext>
            </a:extLst>
          </p:cNvPr>
          <p:cNvPicPr>
            <a:picLocks noChangeAspect="1"/>
          </p:cNvPicPr>
          <p:nvPr/>
        </p:nvPicPr>
        <p:blipFill>
          <a:blip r:embed="rId4"/>
          <a:stretch>
            <a:fillRect/>
          </a:stretch>
        </p:blipFill>
        <p:spPr>
          <a:xfrm>
            <a:off x="10600763" y="7475138"/>
            <a:ext cx="4029637" cy="69542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32711" y="576858"/>
            <a:ext cx="7678579" cy="1308497"/>
          </a:xfrm>
          <a:prstGeom prst="rect">
            <a:avLst/>
          </a:prstGeom>
          <a:noFill/>
          <a:ln/>
        </p:spPr>
        <p:txBody>
          <a:bodyPr wrap="square" lIns="0" tIns="0" rIns="0" bIns="0" rtlCol="0" anchor="t"/>
          <a:lstStyle/>
          <a:p>
            <a:pPr marL="0" indent="0" algn="l">
              <a:lnSpc>
                <a:spcPts val="5150"/>
              </a:lnSpc>
              <a:buNone/>
            </a:pPr>
            <a:r>
              <a:rPr lang="en-US" sz="4100" dirty="0">
                <a:solidFill>
                  <a:srgbClr val="EFD5FA"/>
                </a:solidFill>
                <a:latin typeface="Instrument Sans Medium" pitchFamily="34" charset="0"/>
                <a:ea typeface="Instrument Sans Medium" pitchFamily="34" charset="-122"/>
                <a:cs typeface="Instrument Sans Medium" pitchFamily="34" charset="-120"/>
              </a:rPr>
              <a:t>System Architecture: How It Works</a:t>
            </a:r>
            <a:endParaRPr lang="en-US" sz="4100" dirty="0"/>
          </a:p>
        </p:txBody>
      </p:sp>
      <p:sp>
        <p:nvSpPr>
          <p:cNvPr id="4" name="Shape 1"/>
          <p:cNvSpPr/>
          <p:nvPr/>
        </p:nvSpPr>
        <p:spPr>
          <a:xfrm>
            <a:off x="968216" y="2199323"/>
            <a:ext cx="22860" cy="5453301"/>
          </a:xfrm>
          <a:prstGeom prst="roundRect">
            <a:avLst>
              <a:gd name="adj" fmla="val 137388"/>
            </a:avLst>
          </a:prstGeom>
          <a:solidFill>
            <a:srgbClr val="5C5C61"/>
          </a:solidFill>
          <a:ln/>
        </p:spPr>
        <p:txBody>
          <a:bodyPr/>
          <a:lstStyle/>
          <a:p>
            <a:endParaRPr lang="en-IN"/>
          </a:p>
        </p:txBody>
      </p:sp>
      <p:sp>
        <p:nvSpPr>
          <p:cNvPr id="5" name="Shape 2"/>
          <p:cNvSpPr/>
          <p:nvPr/>
        </p:nvSpPr>
        <p:spPr>
          <a:xfrm>
            <a:off x="1180862" y="2658904"/>
            <a:ext cx="628055" cy="22860"/>
          </a:xfrm>
          <a:prstGeom prst="roundRect">
            <a:avLst>
              <a:gd name="adj" fmla="val 137388"/>
            </a:avLst>
          </a:prstGeom>
          <a:solidFill>
            <a:srgbClr val="5C5C61"/>
          </a:solidFill>
          <a:ln/>
        </p:spPr>
        <p:txBody>
          <a:bodyPr/>
          <a:lstStyle/>
          <a:p>
            <a:endParaRPr lang="en-IN"/>
          </a:p>
        </p:txBody>
      </p:sp>
      <p:sp>
        <p:nvSpPr>
          <p:cNvPr id="6" name="Shape 3"/>
          <p:cNvSpPr/>
          <p:nvPr/>
        </p:nvSpPr>
        <p:spPr>
          <a:xfrm>
            <a:off x="732711" y="2434828"/>
            <a:ext cx="471011" cy="471011"/>
          </a:xfrm>
          <a:prstGeom prst="roundRect">
            <a:avLst>
              <a:gd name="adj" fmla="val 6668"/>
            </a:avLst>
          </a:prstGeom>
          <a:solidFill>
            <a:srgbClr val="434348"/>
          </a:solidFill>
          <a:ln/>
        </p:spPr>
        <p:txBody>
          <a:bodyPr/>
          <a:lstStyle/>
          <a:p>
            <a:endParaRPr lang="en-IN"/>
          </a:p>
        </p:txBody>
      </p:sp>
      <p:sp>
        <p:nvSpPr>
          <p:cNvPr id="7" name="Text 4"/>
          <p:cNvSpPr/>
          <p:nvPr/>
        </p:nvSpPr>
        <p:spPr>
          <a:xfrm>
            <a:off x="811232" y="2474059"/>
            <a:ext cx="313968" cy="392549"/>
          </a:xfrm>
          <a:prstGeom prst="rect">
            <a:avLst/>
          </a:prstGeom>
          <a:noFill/>
          <a:ln/>
        </p:spPr>
        <p:txBody>
          <a:bodyPr wrap="none" lIns="0" tIns="0" rIns="0" bIns="0" rtlCol="0" anchor="t"/>
          <a:lstStyle/>
          <a:p>
            <a:pPr marL="0" indent="0" algn="ctr">
              <a:lnSpc>
                <a:spcPts val="2450"/>
              </a:lnSpc>
              <a:buNone/>
            </a:pPr>
            <a:r>
              <a:rPr lang="en-US" sz="2450" dirty="0">
                <a:solidFill>
                  <a:srgbClr val="C7CDD6"/>
                </a:solidFill>
                <a:latin typeface="Instrument Sans Medium" pitchFamily="34" charset="0"/>
                <a:ea typeface="Instrument Sans Medium" pitchFamily="34" charset="-122"/>
                <a:cs typeface="Instrument Sans Medium" pitchFamily="34" charset="-120"/>
              </a:rPr>
              <a:t>1</a:t>
            </a:r>
            <a:endParaRPr lang="en-US" sz="2450" dirty="0"/>
          </a:p>
        </p:txBody>
      </p:sp>
      <p:sp>
        <p:nvSpPr>
          <p:cNvPr id="8" name="Text 5"/>
          <p:cNvSpPr/>
          <p:nvPr/>
        </p:nvSpPr>
        <p:spPr>
          <a:xfrm>
            <a:off x="2015133" y="2408634"/>
            <a:ext cx="2617232" cy="327065"/>
          </a:xfrm>
          <a:prstGeom prst="rect">
            <a:avLst/>
          </a:prstGeom>
          <a:noFill/>
          <a:ln/>
        </p:spPr>
        <p:txBody>
          <a:bodyPr wrap="none" lIns="0" tIns="0" rIns="0" bIns="0" rtlCol="0" anchor="t"/>
          <a:lstStyle/>
          <a:p>
            <a:pPr marL="0" indent="0" algn="l">
              <a:lnSpc>
                <a:spcPts val="2550"/>
              </a:lnSpc>
              <a:buNone/>
            </a:pPr>
            <a:r>
              <a:rPr lang="en-US" sz="2050" dirty="0">
                <a:solidFill>
                  <a:srgbClr val="C7CDD6"/>
                </a:solidFill>
                <a:latin typeface="Instrument Sans Medium" pitchFamily="34" charset="0"/>
                <a:ea typeface="Instrument Sans Medium" pitchFamily="34" charset="-122"/>
                <a:cs typeface="Instrument Sans Medium" pitchFamily="34" charset="-120"/>
              </a:rPr>
              <a:t>Camera Module</a:t>
            </a:r>
            <a:endParaRPr lang="en-US" sz="2050" dirty="0"/>
          </a:p>
        </p:txBody>
      </p:sp>
      <p:sp>
        <p:nvSpPr>
          <p:cNvPr id="9" name="Text 6"/>
          <p:cNvSpPr/>
          <p:nvPr/>
        </p:nvSpPr>
        <p:spPr>
          <a:xfrm>
            <a:off x="2015133" y="2861310"/>
            <a:ext cx="6396157" cy="335042"/>
          </a:xfrm>
          <a:prstGeom prst="rect">
            <a:avLst/>
          </a:prstGeom>
          <a:noFill/>
          <a:ln/>
        </p:spPr>
        <p:txBody>
          <a:bodyPr wrap="none" lIns="0" tIns="0" rIns="0" bIns="0" rtlCol="0" anchor="t"/>
          <a:lstStyle/>
          <a:p>
            <a:pPr marL="0" indent="0" algn="l">
              <a:lnSpc>
                <a:spcPts val="2600"/>
              </a:lnSpc>
              <a:buNone/>
            </a:pPr>
            <a:r>
              <a:rPr lang="en-US" sz="1600" dirty="0">
                <a:solidFill>
                  <a:srgbClr val="C7CDD6"/>
                </a:solidFill>
                <a:latin typeface="Inter" pitchFamily="34" charset="0"/>
                <a:ea typeface="Inter" pitchFamily="34" charset="-122"/>
                <a:cs typeface="Inter" pitchFamily="34" charset="-120"/>
              </a:rPr>
              <a:t>Captures real-time images at the door.</a:t>
            </a:r>
            <a:endParaRPr lang="en-US" sz="1600" dirty="0"/>
          </a:p>
        </p:txBody>
      </p:sp>
      <p:sp>
        <p:nvSpPr>
          <p:cNvPr id="10" name="Shape 7"/>
          <p:cNvSpPr/>
          <p:nvPr/>
        </p:nvSpPr>
        <p:spPr>
          <a:xfrm>
            <a:off x="1180862" y="4074557"/>
            <a:ext cx="628055" cy="22860"/>
          </a:xfrm>
          <a:prstGeom prst="roundRect">
            <a:avLst>
              <a:gd name="adj" fmla="val 137388"/>
            </a:avLst>
          </a:prstGeom>
          <a:solidFill>
            <a:srgbClr val="5C5C61"/>
          </a:solidFill>
          <a:ln/>
        </p:spPr>
        <p:txBody>
          <a:bodyPr/>
          <a:lstStyle/>
          <a:p>
            <a:endParaRPr lang="en-IN"/>
          </a:p>
        </p:txBody>
      </p:sp>
      <p:sp>
        <p:nvSpPr>
          <p:cNvPr id="11" name="Shape 8"/>
          <p:cNvSpPr/>
          <p:nvPr/>
        </p:nvSpPr>
        <p:spPr>
          <a:xfrm>
            <a:off x="732711" y="3850481"/>
            <a:ext cx="471011" cy="471011"/>
          </a:xfrm>
          <a:prstGeom prst="roundRect">
            <a:avLst>
              <a:gd name="adj" fmla="val 6668"/>
            </a:avLst>
          </a:prstGeom>
          <a:solidFill>
            <a:srgbClr val="434348"/>
          </a:solidFill>
          <a:ln/>
        </p:spPr>
        <p:txBody>
          <a:bodyPr/>
          <a:lstStyle/>
          <a:p>
            <a:endParaRPr lang="en-IN"/>
          </a:p>
        </p:txBody>
      </p:sp>
      <p:sp>
        <p:nvSpPr>
          <p:cNvPr id="12" name="Text 9"/>
          <p:cNvSpPr/>
          <p:nvPr/>
        </p:nvSpPr>
        <p:spPr>
          <a:xfrm>
            <a:off x="811232" y="3889712"/>
            <a:ext cx="313968" cy="392549"/>
          </a:xfrm>
          <a:prstGeom prst="rect">
            <a:avLst/>
          </a:prstGeom>
          <a:noFill/>
          <a:ln/>
        </p:spPr>
        <p:txBody>
          <a:bodyPr wrap="none" lIns="0" tIns="0" rIns="0" bIns="0" rtlCol="0" anchor="t"/>
          <a:lstStyle/>
          <a:p>
            <a:pPr marL="0" indent="0" algn="ctr">
              <a:lnSpc>
                <a:spcPts val="2450"/>
              </a:lnSpc>
              <a:buNone/>
            </a:pPr>
            <a:r>
              <a:rPr lang="en-US" sz="2450" dirty="0">
                <a:solidFill>
                  <a:srgbClr val="C7CDD6"/>
                </a:solidFill>
                <a:latin typeface="Instrument Sans Medium" pitchFamily="34" charset="0"/>
                <a:ea typeface="Instrument Sans Medium" pitchFamily="34" charset="-122"/>
                <a:cs typeface="Instrument Sans Medium" pitchFamily="34" charset="-120"/>
              </a:rPr>
              <a:t>2</a:t>
            </a:r>
            <a:endParaRPr lang="en-US" sz="2450" dirty="0"/>
          </a:p>
        </p:txBody>
      </p:sp>
      <p:sp>
        <p:nvSpPr>
          <p:cNvPr id="13" name="Text 10"/>
          <p:cNvSpPr/>
          <p:nvPr/>
        </p:nvSpPr>
        <p:spPr>
          <a:xfrm>
            <a:off x="2015133" y="3824288"/>
            <a:ext cx="3389828" cy="327065"/>
          </a:xfrm>
          <a:prstGeom prst="rect">
            <a:avLst/>
          </a:prstGeom>
          <a:noFill/>
          <a:ln/>
        </p:spPr>
        <p:txBody>
          <a:bodyPr wrap="none" lIns="0" tIns="0" rIns="0" bIns="0" rtlCol="0" anchor="t"/>
          <a:lstStyle/>
          <a:p>
            <a:pPr marL="0" indent="0" algn="l">
              <a:lnSpc>
                <a:spcPts val="2550"/>
              </a:lnSpc>
              <a:buNone/>
            </a:pPr>
            <a:r>
              <a:rPr lang="en-US" sz="2050" dirty="0">
                <a:solidFill>
                  <a:srgbClr val="C7CDD6"/>
                </a:solidFill>
                <a:latin typeface="Instrument Sans Medium" pitchFamily="34" charset="0"/>
                <a:ea typeface="Instrument Sans Medium" pitchFamily="34" charset="-122"/>
                <a:cs typeface="Instrument Sans Medium" pitchFamily="34" charset="-120"/>
              </a:rPr>
              <a:t>Face Recognition Algorithm</a:t>
            </a:r>
            <a:endParaRPr lang="en-US" sz="2050" dirty="0"/>
          </a:p>
        </p:txBody>
      </p:sp>
      <p:sp>
        <p:nvSpPr>
          <p:cNvPr id="14" name="Text 11"/>
          <p:cNvSpPr/>
          <p:nvPr/>
        </p:nvSpPr>
        <p:spPr>
          <a:xfrm>
            <a:off x="2015133" y="4276963"/>
            <a:ext cx="6396157" cy="335042"/>
          </a:xfrm>
          <a:prstGeom prst="rect">
            <a:avLst/>
          </a:prstGeom>
          <a:noFill/>
          <a:ln/>
        </p:spPr>
        <p:txBody>
          <a:bodyPr wrap="none" lIns="0" tIns="0" rIns="0" bIns="0" rtlCol="0" anchor="t"/>
          <a:lstStyle/>
          <a:p>
            <a:pPr marL="0" indent="0" algn="l">
              <a:lnSpc>
                <a:spcPts val="2600"/>
              </a:lnSpc>
              <a:buNone/>
            </a:pPr>
            <a:r>
              <a:rPr lang="en-US" sz="1600" dirty="0">
                <a:solidFill>
                  <a:srgbClr val="C7CDD6"/>
                </a:solidFill>
                <a:latin typeface="Inter" pitchFamily="34" charset="0"/>
                <a:ea typeface="Inter" pitchFamily="34" charset="-122"/>
                <a:cs typeface="Inter" pitchFamily="34" charset="-120"/>
              </a:rPr>
              <a:t>Identifies authorized personnel.</a:t>
            </a:r>
            <a:endParaRPr lang="en-US" sz="1600" dirty="0"/>
          </a:p>
        </p:txBody>
      </p:sp>
      <p:sp>
        <p:nvSpPr>
          <p:cNvPr id="15" name="Shape 12"/>
          <p:cNvSpPr/>
          <p:nvPr/>
        </p:nvSpPr>
        <p:spPr>
          <a:xfrm>
            <a:off x="1180862" y="5490210"/>
            <a:ext cx="628055" cy="22860"/>
          </a:xfrm>
          <a:prstGeom prst="roundRect">
            <a:avLst>
              <a:gd name="adj" fmla="val 137388"/>
            </a:avLst>
          </a:prstGeom>
          <a:solidFill>
            <a:srgbClr val="5C5C61"/>
          </a:solidFill>
          <a:ln/>
        </p:spPr>
        <p:txBody>
          <a:bodyPr/>
          <a:lstStyle/>
          <a:p>
            <a:endParaRPr lang="en-IN"/>
          </a:p>
        </p:txBody>
      </p:sp>
      <p:sp>
        <p:nvSpPr>
          <p:cNvPr id="16" name="Shape 13"/>
          <p:cNvSpPr/>
          <p:nvPr/>
        </p:nvSpPr>
        <p:spPr>
          <a:xfrm>
            <a:off x="732711" y="5266134"/>
            <a:ext cx="471011" cy="471011"/>
          </a:xfrm>
          <a:prstGeom prst="roundRect">
            <a:avLst>
              <a:gd name="adj" fmla="val 6668"/>
            </a:avLst>
          </a:prstGeom>
          <a:solidFill>
            <a:srgbClr val="434348"/>
          </a:solidFill>
          <a:ln/>
        </p:spPr>
        <p:txBody>
          <a:bodyPr/>
          <a:lstStyle/>
          <a:p>
            <a:endParaRPr lang="en-IN"/>
          </a:p>
        </p:txBody>
      </p:sp>
      <p:sp>
        <p:nvSpPr>
          <p:cNvPr id="17" name="Text 14"/>
          <p:cNvSpPr/>
          <p:nvPr/>
        </p:nvSpPr>
        <p:spPr>
          <a:xfrm>
            <a:off x="811232" y="5305365"/>
            <a:ext cx="313968" cy="392549"/>
          </a:xfrm>
          <a:prstGeom prst="rect">
            <a:avLst/>
          </a:prstGeom>
          <a:noFill/>
          <a:ln/>
        </p:spPr>
        <p:txBody>
          <a:bodyPr wrap="none" lIns="0" tIns="0" rIns="0" bIns="0" rtlCol="0" anchor="t"/>
          <a:lstStyle/>
          <a:p>
            <a:pPr marL="0" indent="0" algn="ctr">
              <a:lnSpc>
                <a:spcPts val="2450"/>
              </a:lnSpc>
              <a:buNone/>
            </a:pPr>
            <a:r>
              <a:rPr lang="en-US" sz="2450" dirty="0">
                <a:solidFill>
                  <a:srgbClr val="C7CDD6"/>
                </a:solidFill>
                <a:latin typeface="Instrument Sans Medium" pitchFamily="34" charset="0"/>
                <a:ea typeface="Instrument Sans Medium" pitchFamily="34" charset="-122"/>
                <a:cs typeface="Instrument Sans Medium" pitchFamily="34" charset="-120"/>
              </a:rPr>
              <a:t>3</a:t>
            </a:r>
            <a:endParaRPr lang="en-US" sz="2450" dirty="0"/>
          </a:p>
        </p:txBody>
      </p:sp>
      <p:sp>
        <p:nvSpPr>
          <p:cNvPr id="18" name="Text 15"/>
          <p:cNvSpPr/>
          <p:nvPr/>
        </p:nvSpPr>
        <p:spPr>
          <a:xfrm>
            <a:off x="2015133" y="5239941"/>
            <a:ext cx="2617232" cy="327065"/>
          </a:xfrm>
          <a:prstGeom prst="rect">
            <a:avLst/>
          </a:prstGeom>
          <a:noFill/>
          <a:ln/>
        </p:spPr>
        <p:txBody>
          <a:bodyPr wrap="none" lIns="0" tIns="0" rIns="0" bIns="0" rtlCol="0" anchor="t"/>
          <a:lstStyle/>
          <a:p>
            <a:pPr marL="0" indent="0" algn="l">
              <a:lnSpc>
                <a:spcPts val="2550"/>
              </a:lnSpc>
              <a:buNone/>
            </a:pPr>
            <a:r>
              <a:rPr lang="en-US" sz="2050" dirty="0">
                <a:solidFill>
                  <a:srgbClr val="C7CDD6"/>
                </a:solidFill>
                <a:latin typeface="Instrument Sans Medium" pitchFamily="34" charset="0"/>
                <a:ea typeface="Instrument Sans Medium" pitchFamily="34" charset="-122"/>
                <a:cs typeface="Instrument Sans Medium" pitchFamily="34" charset="-120"/>
              </a:rPr>
              <a:t>Microcontroller</a:t>
            </a:r>
            <a:endParaRPr lang="en-US" sz="2050" dirty="0"/>
          </a:p>
        </p:txBody>
      </p:sp>
      <p:sp>
        <p:nvSpPr>
          <p:cNvPr id="19" name="Text 16"/>
          <p:cNvSpPr/>
          <p:nvPr/>
        </p:nvSpPr>
        <p:spPr>
          <a:xfrm>
            <a:off x="2015133" y="5692616"/>
            <a:ext cx="6396157" cy="335042"/>
          </a:xfrm>
          <a:prstGeom prst="rect">
            <a:avLst/>
          </a:prstGeom>
          <a:noFill/>
          <a:ln/>
        </p:spPr>
        <p:txBody>
          <a:bodyPr wrap="none" lIns="0" tIns="0" rIns="0" bIns="0" rtlCol="0" anchor="t"/>
          <a:lstStyle/>
          <a:p>
            <a:pPr marL="0" indent="0" algn="l">
              <a:lnSpc>
                <a:spcPts val="2600"/>
              </a:lnSpc>
              <a:buNone/>
            </a:pPr>
            <a:r>
              <a:rPr lang="en-US" sz="1600" dirty="0">
                <a:solidFill>
                  <a:srgbClr val="C7CDD6"/>
                </a:solidFill>
                <a:latin typeface="Inter" pitchFamily="34" charset="0"/>
                <a:ea typeface="Inter" pitchFamily="34" charset="-122"/>
                <a:cs typeface="Inter" pitchFamily="34" charset="-120"/>
              </a:rPr>
              <a:t>Controls the door lock and communication.</a:t>
            </a:r>
            <a:endParaRPr lang="en-US" sz="1600" dirty="0"/>
          </a:p>
        </p:txBody>
      </p:sp>
      <p:sp>
        <p:nvSpPr>
          <p:cNvPr id="20" name="Shape 17"/>
          <p:cNvSpPr/>
          <p:nvPr/>
        </p:nvSpPr>
        <p:spPr>
          <a:xfrm>
            <a:off x="1180862" y="6905863"/>
            <a:ext cx="628055" cy="22860"/>
          </a:xfrm>
          <a:prstGeom prst="roundRect">
            <a:avLst>
              <a:gd name="adj" fmla="val 137388"/>
            </a:avLst>
          </a:prstGeom>
          <a:solidFill>
            <a:srgbClr val="5C5C61"/>
          </a:solidFill>
          <a:ln/>
        </p:spPr>
        <p:txBody>
          <a:bodyPr/>
          <a:lstStyle/>
          <a:p>
            <a:endParaRPr lang="en-IN"/>
          </a:p>
        </p:txBody>
      </p:sp>
      <p:sp>
        <p:nvSpPr>
          <p:cNvPr id="21" name="Shape 18"/>
          <p:cNvSpPr/>
          <p:nvPr/>
        </p:nvSpPr>
        <p:spPr>
          <a:xfrm>
            <a:off x="732711" y="6681788"/>
            <a:ext cx="471011" cy="471011"/>
          </a:xfrm>
          <a:prstGeom prst="roundRect">
            <a:avLst>
              <a:gd name="adj" fmla="val 6668"/>
            </a:avLst>
          </a:prstGeom>
          <a:solidFill>
            <a:srgbClr val="434348"/>
          </a:solidFill>
          <a:ln/>
        </p:spPr>
        <p:txBody>
          <a:bodyPr/>
          <a:lstStyle/>
          <a:p>
            <a:endParaRPr lang="en-IN"/>
          </a:p>
        </p:txBody>
      </p:sp>
      <p:sp>
        <p:nvSpPr>
          <p:cNvPr id="22" name="Text 19"/>
          <p:cNvSpPr/>
          <p:nvPr/>
        </p:nvSpPr>
        <p:spPr>
          <a:xfrm>
            <a:off x="811232" y="6721019"/>
            <a:ext cx="313968" cy="392549"/>
          </a:xfrm>
          <a:prstGeom prst="rect">
            <a:avLst/>
          </a:prstGeom>
          <a:noFill/>
          <a:ln/>
        </p:spPr>
        <p:txBody>
          <a:bodyPr wrap="none" lIns="0" tIns="0" rIns="0" bIns="0" rtlCol="0" anchor="t"/>
          <a:lstStyle/>
          <a:p>
            <a:pPr marL="0" indent="0" algn="ctr">
              <a:lnSpc>
                <a:spcPts val="2450"/>
              </a:lnSpc>
              <a:buNone/>
            </a:pPr>
            <a:r>
              <a:rPr lang="en-US" sz="2450" dirty="0">
                <a:solidFill>
                  <a:srgbClr val="C7CDD6"/>
                </a:solidFill>
                <a:latin typeface="Instrument Sans Medium" pitchFamily="34" charset="0"/>
                <a:ea typeface="Instrument Sans Medium" pitchFamily="34" charset="-122"/>
                <a:cs typeface="Instrument Sans Medium" pitchFamily="34" charset="-120"/>
              </a:rPr>
              <a:t>4</a:t>
            </a:r>
            <a:endParaRPr lang="en-US" sz="2450" dirty="0"/>
          </a:p>
        </p:txBody>
      </p:sp>
      <p:sp>
        <p:nvSpPr>
          <p:cNvPr id="23" name="Text 20"/>
          <p:cNvSpPr/>
          <p:nvPr/>
        </p:nvSpPr>
        <p:spPr>
          <a:xfrm>
            <a:off x="2015133" y="6655594"/>
            <a:ext cx="2617232" cy="327065"/>
          </a:xfrm>
          <a:prstGeom prst="rect">
            <a:avLst/>
          </a:prstGeom>
          <a:noFill/>
          <a:ln/>
        </p:spPr>
        <p:txBody>
          <a:bodyPr wrap="none" lIns="0" tIns="0" rIns="0" bIns="0" rtlCol="0" anchor="t"/>
          <a:lstStyle/>
          <a:p>
            <a:pPr marL="0" indent="0" algn="l">
              <a:lnSpc>
                <a:spcPts val="2550"/>
              </a:lnSpc>
              <a:buNone/>
            </a:pPr>
            <a:r>
              <a:rPr lang="en-US" sz="2050" dirty="0">
                <a:solidFill>
                  <a:srgbClr val="C7CDD6"/>
                </a:solidFill>
                <a:latin typeface="Instrument Sans Medium" pitchFamily="34" charset="0"/>
                <a:ea typeface="Instrument Sans Medium" pitchFamily="34" charset="-122"/>
                <a:cs typeface="Instrument Sans Medium" pitchFamily="34" charset="-120"/>
              </a:rPr>
              <a:t>GSM Module</a:t>
            </a:r>
            <a:endParaRPr lang="en-US" sz="2050" dirty="0"/>
          </a:p>
        </p:txBody>
      </p:sp>
      <p:sp>
        <p:nvSpPr>
          <p:cNvPr id="24" name="Text 21"/>
          <p:cNvSpPr/>
          <p:nvPr/>
        </p:nvSpPr>
        <p:spPr>
          <a:xfrm>
            <a:off x="2015133" y="7108269"/>
            <a:ext cx="6396157" cy="335042"/>
          </a:xfrm>
          <a:prstGeom prst="rect">
            <a:avLst/>
          </a:prstGeom>
          <a:noFill/>
          <a:ln/>
        </p:spPr>
        <p:txBody>
          <a:bodyPr wrap="none" lIns="0" tIns="0" rIns="0" bIns="0" rtlCol="0" anchor="t"/>
          <a:lstStyle/>
          <a:p>
            <a:pPr marL="0" indent="0" algn="l">
              <a:lnSpc>
                <a:spcPts val="2600"/>
              </a:lnSpc>
              <a:buNone/>
            </a:pPr>
            <a:r>
              <a:rPr lang="en-US" sz="1600" dirty="0">
                <a:solidFill>
                  <a:srgbClr val="C7CDD6"/>
                </a:solidFill>
                <a:latin typeface="Inter" pitchFamily="34" charset="0"/>
                <a:ea typeface="Inter" pitchFamily="34" charset="-122"/>
                <a:cs typeface="Inter" pitchFamily="34" charset="-120"/>
              </a:rPr>
              <a:t>Sends SMS alerts for OTP and unauthorized access.</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962144"/>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Face Recognition Algorithm Details</a:t>
            </a:r>
            <a:endParaRPr lang="en-US" sz="4450" dirty="0"/>
          </a:p>
        </p:txBody>
      </p:sp>
      <p:sp>
        <p:nvSpPr>
          <p:cNvPr id="4" name="Shape 1"/>
          <p:cNvSpPr/>
          <p:nvPr/>
        </p:nvSpPr>
        <p:spPr>
          <a:xfrm>
            <a:off x="793790" y="2719864"/>
            <a:ext cx="3664863" cy="2032754"/>
          </a:xfrm>
          <a:prstGeom prst="roundRect">
            <a:avLst>
              <a:gd name="adj" fmla="val 1674"/>
            </a:avLst>
          </a:prstGeom>
          <a:solidFill>
            <a:srgbClr val="434348"/>
          </a:solidFill>
          <a:ln/>
        </p:spPr>
        <p:txBody>
          <a:bodyPr/>
          <a:lstStyle/>
          <a:p>
            <a:endParaRPr lang="en-IN"/>
          </a:p>
        </p:txBody>
      </p:sp>
      <p:sp>
        <p:nvSpPr>
          <p:cNvPr id="5" name="Text 2"/>
          <p:cNvSpPr/>
          <p:nvPr/>
        </p:nvSpPr>
        <p:spPr>
          <a:xfrm>
            <a:off x="1020604" y="294667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Algorithm Selection</a:t>
            </a:r>
            <a:endParaRPr lang="en-US" sz="2200" dirty="0"/>
          </a:p>
        </p:txBody>
      </p:sp>
      <p:sp>
        <p:nvSpPr>
          <p:cNvPr id="6" name="Text 3"/>
          <p:cNvSpPr/>
          <p:nvPr/>
        </p:nvSpPr>
        <p:spPr>
          <a:xfrm>
            <a:off x="1020604" y="3437096"/>
            <a:ext cx="3211235"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Pickle encoding was used for training the dataset</a:t>
            </a:r>
            <a:endParaRPr lang="en-US" sz="1750" dirty="0"/>
          </a:p>
        </p:txBody>
      </p:sp>
      <p:sp>
        <p:nvSpPr>
          <p:cNvPr id="7" name="Shape 4"/>
          <p:cNvSpPr/>
          <p:nvPr/>
        </p:nvSpPr>
        <p:spPr>
          <a:xfrm>
            <a:off x="4685467" y="2719864"/>
            <a:ext cx="3664863" cy="2032754"/>
          </a:xfrm>
          <a:prstGeom prst="roundRect">
            <a:avLst>
              <a:gd name="adj" fmla="val 1674"/>
            </a:avLst>
          </a:prstGeom>
          <a:solidFill>
            <a:srgbClr val="434348"/>
          </a:solidFill>
          <a:ln/>
        </p:spPr>
        <p:txBody>
          <a:bodyPr/>
          <a:lstStyle/>
          <a:p>
            <a:endParaRPr lang="en-IN"/>
          </a:p>
        </p:txBody>
      </p:sp>
      <p:sp>
        <p:nvSpPr>
          <p:cNvPr id="8" name="Text 5"/>
          <p:cNvSpPr/>
          <p:nvPr/>
        </p:nvSpPr>
        <p:spPr>
          <a:xfrm>
            <a:off x="4912281" y="294667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Training Data</a:t>
            </a:r>
            <a:endParaRPr lang="en-US" sz="2200" dirty="0"/>
          </a:p>
        </p:txBody>
      </p:sp>
      <p:sp>
        <p:nvSpPr>
          <p:cNvPr id="9" name="Text 6"/>
          <p:cNvSpPr/>
          <p:nvPr/>
        </p:nvSpPr>
        <p:spPr>
          <a:xfrm>
            <a:off x="4912281" y="3437096"/>
            <a:ext cx="3211235"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Collection of facial images of authorized users. Dataset of 25 images per user.</a:t>
            </a:r>
            <a:endParaRPr lang="en-US" sz="1750" dirty="0"/>
          </a:p>
        </p:txBody>
      </p:sp>
      <p:sp>
        <p:nvSpPr>
          <p:cNvPr id="10" name="Shape 7"/>
          <p:cNvSpPr/>
          <p:nvPr/>
        </p:nvSpPr>
        <p:spPr>
          <a:xfrm>
            <a:off x="793790" y="4979432"/>
            <a:ext cx="7556421" cy="1669852"/>
          </a:xfrm>
          <a:prstGeom prst="roundRect">
            <a:avLst>
              <a:gd name="adj" fmla="val 2038"/>
            </a:avLst>
          </a:prstGeom>
          <a:solidFill>
            <a:srgbClr val="434348"/>
          </a:solidFill>
          <a:ln/>
        </p:spPr>
        <p:txBody>
          <a:bodyPr/>
          <a:lstStyle/>
          <a:p>
            <a:endParaRPr lang="en-IN"/>
          </a:p>
        </p:txBody>
      </p:sp>
      <p:sp>
        <p:nvSpPr>
          <p:cNvPr id="11" name="Text 8"/>
          <p:cNvSpPr/>
          <p:nvPr/>
        </p:nvSpPr>
        <p:spPr>
          <a:xfrm>
            <a:off x="1020604" y="520624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Recognition Process</a:t>
            </a:r>
            <a:endParaRPr lang="en-US" sz="2200" dirty="0"/>
          </a:p>
        </p:txBody>
      </p:sp>
      <p:sp>
        <p:nvSpPr>
          <p:cNvPr id="12" name="Text 9"/>
          <p:cNvSpPr/>
          <p:nvPr/>
        </p:nvSpPr>
        <p:spPr>
          <a:xfrm>
            <a:off x="1020604" y="5696664"/>
            <a:ext cx="7102793"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Detecting and recognizing faces in images in real-time with pi-cam module (HOG).</a:t>
            </a:r>
            <a:endParaRPr lang="en-US" sz="1750" dirty="0"/>
          </a:p>
        </p:txBody>
      </p:sp>
      <p:sp>
        <p:nvSpPr>
          <p:cNvPr id="13" name="Text 10"/>
          <p:cNvSpPr/>
          <p:nvPr/>
        </p:nvSpPr>
        <p:spPr>
          <a:xfrm>
            <a:off x="793790" y="6904434"/>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113240"/>
            <a:ext cx="6652379"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Solenoid Implementation</a:t>
            </a:r>
            <a:endParaRPr lang="en-US" sz="4450" dirty="0"/>
          </a:p>
        </p:txBody>
      </p:sp>
      <p:sp>
        <p:nvSpPr>
          <p:cNvPr id="4" name="Text 1"/>
          <p:cNvSpPr/>
          <p:nvPr/>
        </p:nvSpPr>
        <p:spPr>
          <a:xfrm>
            <a:off x="6280190" y="3162181"/>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The solenoid receives a signal from the microcontroller to either unlock or lock the door.</a:t>
            </a:r>
            <a:endParaRPr lang="en-US" sz="1750" dirty="0"/>
          </a:p>
        </p:txBody>
      </p:sp>
      <p:sp>
        <p:nvSpPr>
          <p:cNvPr id="5" name="Text 2"/>
          <p:cNvSpPr/>
          <p:nvPr/>
        </p:nvSpPr>
        <p:spPr>
          <a:xfrm>
            <a:off x="6280190" y="3967282"/>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It utilizes an electromagnet to control the deadbolt mechanism for secure door access.</a:t>
            </a:r>
            <a:endParaRPr lang="en-US" sz="1750" dirty="0"/>
          </a:p>
        </p:txBody>
      </p:sp>
      <p:sp>
        <p:nvSpPr>
          <p:cNvPr id="6" name="Text 3"/>
          <p:cNvSpPr/>
          <p:nvPr/>
        </p:nvSpPr>
        <p:spPr>
          <a:xfrm>
            <a:off x="6280190" y="4772382"/>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The solenoid is a crucial component in the system's ability to physically control the entrance based on authentication.</a:t>
            </a:r>
            <a:endParaRPr lang="en-US" sz="1750" dirty="0"/>
          </a:p>
        </p:txBody>
      </p:sp>
      <p:sp>
        <p:nvSpPr>
          <p:cNvPr id="7" name="Text 4"/>
          <p:cNvSpPr/>
          <p:nvPr/>
        </p:nvSpPr>
        <p:spPr>
          <a:xfrm>
            <a:off x="6280190" y="5753338"/>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pic>
        <p:nvPicPr>
          <p:cNvPr id="9" name="Picture 8">
            <a:extLst>
              <a:ext uri="{FF2B5EF4-FFF2-40B4-BE49-F238E27FC236}">
                <a16:creationId xmlns:a16="http://schemas.microsoft.com/office/drawing/2014/main" id="{FE0A3937-011D-15D6-90F7-34288F75FE40}"/>
              </a:ext>
            </a:extLst>
          </p:cNvPr>
          <p:cNvPicPr>
            <a:picLocks noChangeAspect="1"/>
          </p:cNvPicPr>
          <p:nvPr/>
        </p:nvPicPr>
        <p:blipFill>
          <a:blip r:embed="rId4"/>
          <a:stretch>
            <a:fillRect/>
          </a:stretch>
        </p:blipFill>
        <p:spPr>
          <a:xfrm>
            <a:off x="10534532" y="7487751"/>
            <a:ext cx="4029637" cy="69542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422327"/>
            <a:ext cx="7025997" cy="708779"/>
          </a:xfrm>
          <a:prstGeom prst="rect">
            <a:avLst/>
          </a:prstGeom>
          <a:noFill/>
          <a:ln/>
        </p:spPr>
        <p:txBody>
          <a:bodyPr wrap="none" lIns="0" tIns="0" rIns="0" bIns="0" rtlCol="0" anchor="t"/>
          <a:lstStyle/>
          <a:p>
            <a:pPr marL="0" indent="0" algn="l">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Ultrasonic Implementation</a:t>
            </a:r>
            <a:endParaRPr lang="en-US" sz="4450" dirty="0"/>
          </a:p>
        </p:txBody>
      </p:sp>
      <p:sp>
        <p:nvSpPr>
          <p:cNvPr id="4" name="Text 1"/>
          <p:cNvSpPr/>
          <p:nvPr/>
        </p:nvSpPr>
        <p:spPr>
          <a:xfrm>
            <a:off x="793790" y="3471267"/>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The ultrasonic sensor is responsible for detecting motion near the door.</a:t>
            </a:r>
            <a:endParaRPr lang="en-US" sz="1750" dirty="0"/>
          </a:p>
        </p:txBody>
      </p:sp>
      <p:sp>
        <p:nvSpPr>
          <p:cNvPr id="5" name="Text 2"/>
          <p:cNvSpPr/>
          <p:nvPr/>
        </p:nvSpPr>
        <p:spPr>
          <a:xfrm>
            <a:off x="793790" y="4276368"/>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It measures the distance between the sensor and any object in its path to determine if someone is approaching.</a:t>
            </a:r>
            <a:endParaRPr lang="en-US" sz="1750" dirty="0"/>
          </a:p>
        </p:txBody>
      </p:sp>
      <p:sp>
        <p:nvSpPr>
          <p:cNvPr id="6" name="Text 3"/>
          <p:cNvSpPr/>
          <p:nvPr/>
        </p:nvSpPr>
        <p:spPr>
          <a:xfrm>
            <a:off x="793790" y="5081468"/>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7CDD6"/>
                </a:solidFill>
                <a:latin typeface="Inter" pitchFamily="34" charset="0"/>
                <a:ea typeface="Inter" pitchFamily="34" charset="-122"/>
                <a:cs typeface="Inter" pitchFamily="34" charset="-120"/>
              </a:rPr>
              <a:t>This information is used to trigger the face recognition algorithm and activate the system for the next person.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1035</Words>
  <Application>Microsoft Office PowerPoint</Application>
  <PresentationFormat>Custom</PresentationFormat>
  <Paragraphs>135</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Instrument Sans Medium</vt:lpstr>
      <vt:lpstr>Inter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Harikrishnan Miraj</cp:lastModifiedBy>
  <cp:revision>7</cp:revision>
  <dcterms:created xsi:type="dcterms:W3CDTF">2025-03-23T16:50:30Z</dcterms:created>
  <dcterms:modified xsi:type="dcterms:W3CDTF">2025-03-24T13:00:45Z</dcterms:modified>
</cp:coreProperties>
</file>